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15"/>
  </p:notesMasterIdLst>
  <p:sldIdLst>
    <p:sldId id="270" r:id="rId5"/>
    <p:sldId id="256" r:id="rId6"/>
    <p:sldId id="273" r:id="rId7"/>
    <p:sldId id="271" r:id="rId8"/>
    <p:sldId id="274" r:id="rId9"/>
    <p:sldId id="267" r:id="rId10"/>
    <p:sldId id="272" r:id="rId11"/>
    <p:sldId id="276" r:id="rId12"/>
    <p:sldId id="275" r:id="rId13"/>
    <p:sldId id="277" r:id="rId14"/>
  </p:sldIdLst>
  <p:sldSz cx="9144000" cy="6858000" type="screen4x3"/>
  <p:notesSz cx="6858000" cy="9144000"/>
  <p:embeddedFontLst>
    <p:embeddedFont>
      <p:font typeface="Bahnschrift Condensed" panose="020B0502040204020203" pitchFamily="34" charset="0"/>
      <p:regular r:id="rId16"/>
      <p:bold r:id="rId17"/>
    </p:embeddedFont>
    <p:embeddedFont>
      <p:font typeface="Century Gothic" panose="020B0502020202020204" pitchFamily="34" charset="0"/>
      <p:regular r:id="rId18"/>
      <p:bold r:id="rId19"/>
      <p:italic r:id="rId20"/>
      <p:boldItalic r:id="rId21"/>
    </p:embeddedFont>
    <p:embeddedFont>
      <p:font typeface="メイリオ" panose="020B0604030504040204" pitchFamily="50" charset="-128"/>
      <p:regular r:id="rId22"/>
      <p:bold r:id="rId23"/>
      <p:italic r:id="rId24"/>
      <p:boldItalic r:id="rId25"/>
    </p:embeddedFont>
    <p:embeddedFont>
      <p:font typeface="游ゴシック" panose="020B0400000000000000" pitchFamily="50" charset="-128"/>
      <p:regular r:id="rId26"/>
      <p:bold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2EA7CE-E18F-4EAB-8623-8958F29F2574}" v="2335" dt="2020-02-06T09:27:38.104"/>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79" autoAdjust="0"/>
    <p:restoredTop sz="94660"/>
  </p:normalViewPr>
  <p:slideViewPr>
    <p:cSldViewPr snapToGrid="0">
      <p:cViewPr varScale="1">
        <p:scale>
          <a:sx n="114" d="100"/>
          <a:sy n="114" d="100"/>
        </p:scale>
        <p:origin x="165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customXml" Target="../customXml/item3.xml"/><Relationship Id="rId21" Type="http://schemas.openxmlformats.org/officeDocument/2006/relationships/font" Target="fonts/font6.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9.fntdata"/><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2020/2/6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2020/2/6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2020/2/6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2020/2/6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2020/2/6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2020/2/6</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2020/2/6</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2020/2/6</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2020/2/6</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2020/2/6</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2020/2/6</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2020/2/6</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2020/2/6</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13" Type="http://schemas.microsoft.com/office/2007/relationships/hdphoto" Target="../media/hdphoto6.wdp"/><Relationship Id="rId18" Type="http://schemas.openxmlformats.org/officeDocument/2006/relationships/image" Target="../media/image9.jpg"/><Relationship Id="rId3" Type="http://schemas.microsoft.com/office/2007/relationships/hdphoto" Target="../media/hdphoto1.wdp"/><Relationship Id="rId7" Type="http://schemas.microsoft.com/office/2007/relationships/hdphoto" Target="../media/hdphoto3.wdp"/><Relationship Id="rId12" Type="http://schemas.openxmlformats.org/officeDocument/2006/relationships/image" Target="../media/image6.png"/><Relationship Id="rId17" Type="http://schemas.microsoft.com/office/2007/relationships/hdphoto" Target="../media/hdphoto8.wdp"/><Relationship Id="rId2" Type="http://schemas.openxmlformats.org/officeDocument/2006/relationships/image" Target="../media/image1.png"/><Relationship Id="rId16"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3.png"/><Relationship Id="rId11" Type="http://schemas.microsoft.com/office/2007/relationships/hdphoto" Target="../media/hdphoto5.wdp"/><Relationship Id="rId5" Type="http://schemas.microsoft.com/office/2007/relationships/hdphoto" Target="../media/hdphoto2.wdp"/><Relationship Id="rId15" Type="http://schemas.microsoft.com/office/2007/relationships/hdphoto" Target="../media/hdphoto7.wdp"/><Relationship Id="rId10" Type="http://schemas.openxmlformats.org/officeDocument/2006/relationships/image" Target="../media/image5.png"/><Relationship Id="rId4" Type="http://schemas.openxmlformats.org/officeDocument/2006/relationships/image" Target="../media/image2.png"/><Relationship Id="rId9" Type="http://schemas.microsoft.com/office/2007/relationships/hdphoto" Target="../media/hdphoto4.wdp"/><Relationship Id="rId1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863314072"/>
              </p:ext>
            </p:extLst>
          </p:nvPr>
        </p:nvGraphicFramePr>
        <p:xfrm>
          <a:off x="599845" y="969361"/>
          <a:ext cx="6144578" cy="2773680"/>
        </p:xfrm>
        <a:graphic>
          <a:graphicData uri="http://schemas.openxmlformats.org/drawingml/2006/table">
            <a:tbl>
              <a:tblPr firstRow="1" bandRow="1">
                <a:tableStyleId>{5C22544A-7EE6-4342-B048-85BDC9FD1C3A}</a:tableStyleId>
              </a:tblPr>
              <a:tblGrid>
                <a:gridCol w="657543">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a:t>2020.1.23</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r>
                        <a:rPr kumimoji="1" lang="en-US" altLang="ja-JP" sz="800"/>
                        <a:t>2020.1.26</a:t>
                      </a:r>
                      <a:endParaRPr kumimoji="1" lang="ja-JP" altLang="en-US" sz="800" dirty="0"/>
                    </a:p>
                  </a:txBody>
                  <a:tcPr/>
                </a:tc>
                <a:tc>
                  <a:txBody>
                    <a:bodyPr/>
                    <a:lstStyle/>
                    <a:p>
                      <a:r>
                        <a:rPr kumimoji="1" lang="ja-JP" altLang="en-US" sz="800"/>
                        <a:t>・</a:t>
                      </a:r>
                      <a:r>
                        <a:rPr kumimoji="1" lang="en-US" altLang="ja-JP" sz="800"/>
                        <a:t>1.24</a:t>
                      </a:r>
                      <a:r>
                        <a:rPr kumimoji="1" lang="ja-JP" altLang="en-US" sz="800"/>
                        <a:t>の打合せ内容を反映</a:t>
                      </a:r>
                      <a:endParaRPr kumimoji="1" lang="en-US" altLang="ja-JP" sz="800"/>
                    </a:p>
                    <a:p>
                      <a:r>
                        <a:rPr kumimoji="1" lang="ja-JP" altLang="en-US" sz="800"/>
                        <a:t>・カメラの内容を追記（</a:t>
                      </a:r>
                      <a:r>
                        <a:rPr kumimoji="1" lang="en-US" altLang="ja-JP" sz="800"/>
                        <a:t>P.3</a:t>
                      </a:r>
                      <a:r>
                        <a:rPr kumimoji="1" lang="ja-JP" altLang="en-US" sz="800"/>
                        <a:t>）</a:t>
                      </a:r>
                      <a:endParaRPr kumimoji="1" lang="en-US" altLang="ja-JP" sz="800"/>
                    </a:p>
                    <a:p>
                      <a:r>
                        <a:rPr kumimoji="1" lang="ja-JP" altLang="en-US" sz="800"/>
                        <a:t>・カメラの切り替え型を記載（</a:t>
                      </a:r>
                      <a:r>
                        <a:rPr kumimoji="1" lang="en-US" altLang="ja-JP" sz="800"/>
                        <a:t>P.4</a:t>
                      </a:r>
                      <a:r>
                        <a:rPr kumimoji="1" lang="ja-JP" altLang="en-US" sz="800"/>
                        <a:t>）</a:t>
                      </a:r>
                      <a:endParaRPr kumimoji="1" lang="en-US" altLang="ja-JP" sz="800"/>
                    </a:p>
                    <a:p>
                      <a:r>
                        <a:rPr kumimoji="1" lang="ja-JP" altLang="en-US" sz="800"/>
                        <a:t>・カメラ内容の想定移植（</a:t>
                      </a:r>
                      <a:r>
                        <a:rPr kumimoji="1" lang="en-US" altLang="ja-JP" sz="800"/>
                        <a:t>P.5</a:t>
                      </a:r>
                      <a:r>
                        <a:rPr kumimoji="1" lang="ja-JP" altLang="en-US" sz="800"/>
                        <a:t>）</a:t>
                      </a:r>
                      <a:endParaRPr kumimoji="1" lang="en-US" altLang="ja-JP" sz="800"/>
                    </a:p>
                    <a:p>
                      <a:r>
                        <a:rPr kumimoji="1" lang="ja-JP" altLang="en-US" sz="800"/>
                        <a:t>・カメラのウェイトと時間想定（</a:t>
                      </a:r>
                      <a:r>
                        <a:rPr kumimoji="1" lang="en-US" altLang="ja-JP" sz="800"/>
                        <a:t>P.6</a:t>
                      </a:r>
                      <a:r>
                        <a:rPr kumimoji="1" lang="ja-JP" altLang="en-US" sz="800"/>
                        <a:t>）</a:t>
                      </a:r>
                      <a:endParaRPr kumimoji="1" lang="en-US" altLang="ja-JP" sz="800"/>
                    </a:p>
                    <a:p>
                      <a:r>
                        <a:rPr kumimoji="1" lang="ja-JP" altLang="en-US" sz="800"/>
                        <a:t>・怪獣攻撃によるカメラ（</a:t>
                      </a:r>
                      <a:r>
                        <a:rPr kumimoji="1" lang="en-US" altLang="ja-JP" sz="800"/>
                        <a:t>P.7-8</a:t>
                      </a:r>
                      <a:r>
                        <a:rPr kumimoji="1" lang="ja-JP" altLang="en-US" sz="800"/>
                        <a:t>）</a:t>
                      </a:r>
                      <a:endParaRPr kumimoji="1" lang="en-US" altLang="ja-JP" sz="800"/>
                    </a:p>
                    <a:p>
                      <a:r>
                        <a:rPr kumimoji="1" lang="ja-JP" altLang="en-US" sz="800"/>
                        <a:t>・</a:t>
                      </a:r>
                      <a:r>
                        <a:rPr kumimoji="1" lang="en-US" altLang="ja-JP" sz="800"/>
                        <a:t>TR</a:t>
                      </a:r>
                      <a:r>
                        <a:rPr kumimoji="1" lang="ja-JP" altLang="en-US" sz="800"/>
                        <a:t>カード、支援兵器によるバフ（</a:t>
                      </a:r>
                      <a:r>
                        <a:rPr kumimoji="1" lang="en-US" altLang="ja-JP" sz="800"/>
                        <a:t>P.9</a:t>
                      </a:r>
                      <a:r>
                        <a:rPr kumimoji="1" lang="ja-JP" altLang="en-US" sz="800"/>
                        <a:t>）</a:t>
                      </a:r>
                      <a:endParaRPr kumimoji="1" lang="en-US" altLang="ja-JP" sz="800"/>
                    </a:p>
                    <a:p>
                      <a:r>
                        <a:rPr kumimoji="1" lang="ja-JP" altLang="en-US" sz="800"/>
                        <a:t>・武器、バトル効果によるバフ・デバフ（</a:t>
                      </a:r>
                      <a:r>
                        <a:rPr kumimoji="1" lang="en-US" altLang="ja-JP" sz="800"/>
                        <a:t>P.10</a:t>
                      </a:r>
                      <a:r>
                        <a:rPr kumimoji="1" lang="ja-JP" altLang="en-US" sz="800"/>
                        <a:t>）</a:t>
                      </a:r>
                      <a:endParaRPr kumimoji="1" lang="ja-JP" altLang="en-US" sz="800" dirty="0"/>
                    </a:p>
                  </a:txBody>
                  <a:tcPr/>
                </a:tc>
                <a:tc>
                  <a:txBody>
                    <a:bodyPr/>
                    <a:lstStyle/>
                    <a:p>
                      <a:endParaRPr kumimoji="1" lang="en-US" altLang="ja-JP" sz="800"/>
                    </a:p>
                  </a:txBody>
                  <a:tcPr/>
                </a:tc>
                <a:extLst>
                  <a:ext uri="{0D108BD9-81ED-4DB2-BD59-A6C34878D82A}">
                    <a16:rowId xmlns:a16="http://schemas.microsoft.com/office/drawing/2014/main" val="224538453"/>
                  </a:ext>
                </a:extLst>
              </a:tr>
              <a:tr h="0">
                <a:tc>
                  <a:txBody>
                    <a:bodyPr/>
                    <a:lstStyle/>
                    <a:p>
                      <a:r>
                        <a:rPr kumimoji="1" lang="en-US" altLang="ja-JP" sz="800"/>
                        <a:t>2020.2.6</a:t>
                      </a:r>
                      <a:endParaRPr kumimoji="1" lang="ja-JP" altLang="en-US" sz="800" dirty="0"/>
                    </a:p>
                  </a:txBody>
                  <a:tcPr/>
                </a:tc>
                <a:tc>
                  <a:txBody>
                    <a:bodyPr/>
                    <a:lstStyle/>
                    <a:p>
                      <a:r>
                        <a:rPr kumimoji="1" lang="ja-JP" altLang="en-US" sz="800"/>
                        <a:t>・エフェクトの表示方法について記載（</a:t>
                      </a:r>
                      <a:r>
                        <a:rPr kumimoji="1" lang="en-US" altLang="ja-JP" sz="800"/>
                        <a:t>P.9</a:t>
                      </a:r>
                      <a:r>
                        <a:rPr kumimoji="1" lang="ja-JP" altLang="en-US" sz="80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ED45E806-9AEF-43B4-8D80-59BFB0327B47}"/>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799060CF-AD1F-4F06-9ECF-5CB1F498884F}"/>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6" name="テキスト ボックス 5">
            <a:extLst>
              <a:ext uri="{FF2B5EF4-FFF2-40B4-BE49-F238E27FC236}">
                <a16:creationId xmlns:a16="http://schemas.microsoft.com/office/drawing/2014/main" id="{FDA23FEC-B5FD-4A62-BA3B-7443452F925D}"/>
              </a:ext>
            </a:extLst>
          </p:cNvPr>
          <p:cNvSpPr txBox="1"/>
          <p:nvPr/>
        </p:nvSpPr>
        <p:spPr>
          <a:xfrm>
            <a:off x="415419" y="538799"/>
            <a:ext cx="4403770" cy="307777"/>
          </a:xfrm>
          <a:prstGeom prst="rect">
            <a:avLst/>
          </a:prstGeom>
          <a:noFill/>
        </p:spPr>
        <p:txBody>
          <a:bodyPr wrap="none" rtlCol="0">
            <a:spAutoFit/>
          </a:bodyPr>
          <a:lstStyle/>
          <a:p>
            <a:r>
              <a:rPr kumimoji="1" lang="ja-JP" altLang="en-US" sz="1400" b="1"/>
              <a:t>●武器、バトル効果等によるバフ、デバフ</a:t>
            </a:r>
            <a:r>
              <a:rPr kumimoji="1" lang="ja-JP" altLang="en-US" sz="800" b="1"/>
              <a:t>（キャラのみ）</a:t>
            </a:r>
            <a:endParaRPr kumimoji="1" lang="ja-JP" altLang="en-US" sz="1400" b="1" dirty="0"/>
          </a:p>
        </p:txBody>
      </p:sp>
      <p:sp>
        <p:nvSpPr>
          <p:cNvPr id="7" name="テキスト ボックス 6">
            <a:extLst>
              <a:ext uri="{FF2B5EF4-FFF2-40B4-BE49-F238E27FC236}">
                <a16:creationId xmlns:a16="http://schemas.microsoft.com/office/drawing/2014/main" id="{005C0CB2-B394-49A0-90DB-B27858069490}"/>
              </a:ext>
            </a:extLst>
          </p:cNvPr>
          <p:cNvSpPr txBox="1"/>
          <p:nvPr/>
        </p:nvSpPr>
        <p:spPr>
          <a:xfrm>
            <a:off x="591845" y="846576"/>
            <a:ext cx="5186035" cy="553998"/>
          </a:xfrm>
          <a:prstGeom prst="rect">
            <a:avLst/>
          </a:prstGeom>
          <a:noFill/>
        </p:spPr>
        <p:txBody>
          <a:bodyPr wrap="none" rtlCol="0">
            <a:spAutoFit/>
          </a:bodyPr>
          <a:lstStyle/>
          <a:p>
            <a:r>
              <a:rPr kumimoji="1" lang="ja-JP" altLang="en-US" sz="1000">
                <a:latin typeface="+mn-ea"/>
              </a:rPr>
              <a:t>武器や、バトル効果のバフ、デバフの起動は該当の攻撃終了時に発生するようにする。</a:t>
            </a:r>
            <a:endParaRPr kumimoji="1" lang="en-US" altLang="ja-JP" sz="1000">
              <a:latin typeface="+mn-ea"/>
            </a:endParaRPr>
          </a:p>
          <a:p>
            <a:r>
              <a:rPr kumimoji="1" lang="ja-JP" altLang="en-US" sz="1000">
                <a:latin typeface="+mn-ea"/>
              </a:rPr>
              <a:t>エフェクトのみを強制的に表示するようにし、モーションは伴わない想定。</a:t>
            </a:r>
            <a:endParaRPr kumimoji="1" lang="en-US" altLang="ja-JP" sz="1000" dirty="0">
              <a:latin typeface="+mn-ea"/>
            </a:endParaRPr>
          </a:p>
          <a:p>
            <a:r>
              <a:rPr kumimoji="1" lang="ja-JP" altLang="en-US" sz="1000">
                <a:latin typeface="+mn-ea"/>
              </a:rPr>
              <a:t>発生の際は以下のような挙動とする。</a:t>
            </a:r>
            <a:endParaRPr kumimoji="1" lang="en-US" altLang="ja-JP" sz="1000" dirty="0">
              <a:latin typeface="+mn-ea"/>
            </a:endParaRPr>
          </a:p>
        </p:txBody>
      </p:sp>
      <p:sp>
        <p:nvSpPr>
          <p:cNvPr id="13" name="テキスト ボックス 12">
            <a:extLst>
              <a:ext uri="{FF2B5EF4-FFF2-40B4-BE49-F238E27FC236}">
                <a16:creationId xmlns:a16="http://schemas.microsoft.com/office/drawing/2014/main" id="{EA8FCB16-9A66-4BFC-8532-3AE677009B81}"/>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17" name="正方形/長方形 16">
            <a:extLst>
              <a:ext uri="{FF2B5EF4-FFF2-40B4-BE49-F238E27FC236}">
                <a16:creationId xmlns:a16="http://schemas.microsoft.com/office/drawing/2014/main" id="{720BFBFB-3871-4D27-A239-24F83778E34E}"/>
              </a:ext>
            </a:extLst>
          </p:cNvPr>
          <p:cNvSpPr/>
          <p:nvPr/>
        </p:nvSpPr>
        <p:spPr>
          <a:xfrm>
            <a:off x="591845" y="1485097"/>
            <a:ext cx="1504877"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a:solidFill>
                  <a:schemeClr val="bg1"/>
                </a:solidFill>
              </a:rPr>
              <a:t>該当攻撃</a:t>
            </a:r>
            <a:endParaRPr kumimoji="1" lang="en-US" altLang="ja-JP" sz="1000">
              <a:solidFill>
                <a:schemeClr val="bg1"/>
              </a:solidFill>
            </a:endParaRPr>
          </a:p>
          <a:p>
            <a:pPr algn="ctr"/>
            <a:r>
              <a:rPr kumimoji="1" lang="ja-JP" altLang="en-US" sz="1000">
                <a:solidFill>
                  <a:schemeClr val="bg1"/>
                </a:solidFill>
              </a:rPr>
              <a:t>モーション終了</a:t>
            </a:r>
          </a:p>
        </p:txBody>
      </p:sp>
      <p:sp>
        <p:nvSpPr>
          <p:cNvPr id="18" name="正方形/長方形 17">
            <a:extLst>
              <a:ext uri="{FF2B5EF4-FFF2-40B4-BE49-F238E27FC236}">
                <a16:creationId xmlns:a16="http://schemas.microsoft.com/office/drawing/2014/main" id="{F2236E7C-78AE-4D27-9DAB-A4EF3B03CA3F}"/>
              </a:ext>
            </a:extLst>
          </p:cNvPr>
          <p:cNvSpPr/>
          <p:nvPr/>
        </p:nvSpPr>
        <p:spPr>
          <a:xfrm>
            <a:off x="591845" y="2221292"/>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カメラ変化なし</a:t>
            </a:r>
            <a:endParaRPr kumimoji="1" lang="en-US" altLang="ja-JP" sz="1000">
              <a:solidFill>
                <a:schemeClr val="bg1"/>
              </a:solidFill>
            </a:endParaRPr>
          </a:p>
        </p:txBody>
      </p:sp>
      <p:sp>
        <p:nvSpPr>
          <p:cNvPr id="19" name="正方形/長方形 18">
            <a:extLst>
              <a:ext uri="{FF2B5EF4-FFF2-40B4-BE49-F238E27FC236}">
                <a16:creationId xmlns:a16="http://schemas.microsoft.com/office/drawing/2014/main" id="{B00FD66E-5FBE-4AD3-A602-1D9F657B9CDF}"/>
              </a:ext>
            </a:extLst>
          </p:cNvPr>
          <p:cNvSpPr/>
          <p:nvPr/>
        </p:nvSpPr>
        <p:spPr>
          <a:xfrm>
            <a:off x="591845" y="3012319"/>
            <a:ext cx="1504876" cy="3896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発生エフェクト</a:t>
            </a:r>
            <a:endParaRPr kumimoji="1" lang="en-US" altLang="ja-JP" sz="1000">
              <a:solidFill>
                <a:schemeClr val="bg1"/>
              </a:solidFill>
            </a:endParaRPr>
          </a:p>
        </p:txBody>
      </p:sp>
      <p:sp>
        <p:nvSpPr>
          <p:cNvPr id="20" name="正方形/長方形 19">
            <a:extLst>
              <a:ext uri="{FF2B5EF4-FFF2-40B4-BE49-F238E27FC236}">
                <a16:creationId xmlns:a16="http://schemas.microsoft.com/office/drawing/2014/main" id="{EBED902B-EA6F-4373-ACB9-74952EBCC39F}"/>
              </a:ext>
            </a:extLst>
          </p:cNvPr>
          <p:cNvSpPr/>
          <p:nvPr/>
        </p:nvSpPr>
        <p:spPr>
          <a:xfrm>
            <a:off x="591845" y="3792898"/>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回復エフェクト</a:t>
            </a:r>
          </a:p>
        </p:txBody>
      </p:sp>
      <p:cxnSp>
        <p:nvCxnSpPr>
          <p:cNvPr id="25" name="直線矢印コネクタ 24">
            <a:extLst>
              <a:ext uri="{FF2B5EF4-FFF2-40B4-BE49-F238E27FC236}">
                <a16:creationId xmlns:a16="http://schemas.microsoft.com/office/drawing/2014/main" id="{4389EEF1-A605-498F-8DB5-F80B4DD8DA50}"/>
              </a:ext>
            </a:extLst>
          </p:cNvPr>
          <p:cNvCxnSpPr>
            <a:cxnSpLocks/>
            <a:stCxn id="17" idx="2"/>
            <a:endCxn id="18" idx="0"/>
          </p:cNvCxnSpPr>
          <p:nvPr/>
        </p:nvCxnSpPr>
        <p:spPr>
          <a:xfrm flipH="1">
            <a:off x="1344283" y="1885207"/>
            <a:ext cx="1" cy="3360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A7D696F6-F75C-4C58-9360-1CA67820ABAB}"/>
              </a:ext>
            </a:extLst>
          </p:cNvPr>
          <p:cNvCxnSpPr>
            <a:cxnSpLocks/>
            <a:stCxn id="18" idx="2"/>
            <a:endCxn id="19" idx="0"/>
          </p:cNvCxnSpPr>
          <p:nvPr/>
        </p:nvCxnSpPr>
        <p:spPr>
          <a:xfrm>
            <a:off x="1344283" y="2621402"/>
            <a:ext cx="0" cy="390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10FD19AC-ABEF-4F86-A336-F2F839FC602D}"/>
              </a:ext>
            </a:extLst>
          </p:cNvPr>
          <p:cNvCxnSpPr>
            <a:cxnSpLocks/>
            <a:stCxn id="19" idx="2"/>
            <a:endCxn id="20" idx="0"/>
          </p:cNvCxnSpPr>
          <p:nvPr/>
        </p:nvCxnSpPr>
        <p:spPr>
          <a:xfrm>
            <a:off x="1344283" y="3401981"/>
            <a:ext cx="0" cy="390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9C2EDBBA-A560-47D3-A642-66078DEFF82D}"/>
              </a:ext>
            </a:extLst>
          </p:cNvPr>
          <p:cNvSpPr txBox="1"/>
          <p:nvPr/>
        </p:nvSpPr>
        <p:spPr>
          <a:xfrm>
            <a:off x="2365246" y="1476031"/>
            <a:ext cx="1415772" cy="276999"/>
          </a:xfrm>
          <a:prstGeom prst="rect">
            <a:avLst/>
          </a:prstGeom>
          <a:noFill/>
        </p:spPr>
        <p:txBody>
          <a:bodyPr wrap="none" rtlCol="0">
            <a:spAutoFit/>
          </a:bodyPr>
          <a:lstStyle/>
          <a:p>
            <a:r>
              <a:rPr kumimoji="1" lang="ja-JP" altLang="en-US" sz="1200" b="1"/>
              <a:t>○発生エフェクト</a:t>
            </a:r>
            <a:endParaRPr kumimoji="1" lang="en-US" altLang="ja-JP" sz="1200" b="1"/>
          </a:p>
        </p:txBody>
      </p:sp>
      <p:sp>
        <p:nvSpPr>
          <p:cNvPr id="40" name="テキスト ボックス 39">
            <a:extLst>
              <a:ext uri="{FF2B5EF4-FFF2-40B4-BE49-F238E27FC236}">
                <a16:creationId xmlns:a16="http://schemas.microsoft.com/office/drawing/2014/main" id="{CC7AD307-9787-4591-B67F-62E51A351267}"/>
              </a:ext>
            </a:extLst>
          </p:cNvPr>
          <p:cNvSpPr txBox="1"/>
          <p:nvPr/>
        </p:nvSpPr>
        <p:spPr>
          <a:xfrm>
            <a:off x="2519070" y="1758308"/>
            <a:ext cx="5827236" cy="400110"/>
          </a:xfrm>
          <a:prstGeom prst="rect">
            <a:avLst/>
          </a:prstGeom>
          <a:noFill/>
        </p:spPr>
        <p:txBody>
          <a:bodyPr wrap="none" rtlCol="0">
            <a:spAutoFit/>
          </a:bodyPr>
          <a:lstStyle/>
          <a:p>
            <a:r>
              <a:rPr kumimoji="1" lang="ja-JP" altLang="en-US" sz="1000">
                <a:latin typeface="+mn-ea"/>
              </a:rPr>
              <a:t>誰の効果かわかるためのエフェクト。</a:t>
            </a:r>
            <a:endParaRPr kumimoji="1" lang="en-US" altLang="ja-JP" sz="1000">
              <a:latin typeface="+mn-ea"/>
            </a:endParaRPr>
          </a:p>
          <a:p>
            <a:r>
              <a:rPr kumimoji="1" lang="ja-JP" altLang="en-US" sz="1000">
                <a:latin typeface="+mn-ea"/>
              </a:rPr>
              <a:t>カメラによっては映らない可能性もあるが、映っている場合にわかるために表示する必要がある。</a:t>
            </a:r>
            <a:endParaRPr kumimoji="1" lang="en-US" altLang="ja-JP" sz="1000">
              <a:latin typeface="+mn-ea"/>
            </a:endParaRPr>
          </a:p>
        </p:txBody>
      </p:sp>
      <p:sp>
        <p:nvSpPr>
          <p:cNvPr id="41" name="テキスト ボックス 40">
            <a:extLst>
              <a:ext uri="{FF2B5EF4-FFF2-40B4-BE49-F238E27FC236}">
                <a16:creationId xmlns:a16="http://schemas.microsoft.com/office/drawing/2014/main" id="{34B28613-A5D4-4D22-8CB5-AF8D2922D347}"/>
              </a:ext>
            </a:extLst>
          </p:cNvPr>
          <p:cNvSpPr txBox="1"/>
          <p:nvPr/>
        </p:nvSpPr>
        <p:spPr>
          <a:xfrm>
            <a:off x="2365246" y="2239153"/>
            <a:ext cx="2185214" cy="276999"/>
          </a:xfrm>
          <a:prstGeom prst="rect">
            <a:avLst/>
          </a:prstGeom>
          <a:noFill/>
        </p:spPr>
        <p:txBody>
          <a:bodyPr wrap="none" rtlCol="0">
            <a:spAutoFit/>
          </a:bodyPr>
          <a:lstStyle/>
          <a:p>
            <a:r>
              <a:rPr kumimoji="1" lang="ja-JP" altLang="en-US" sz="1200" b="1"/>
              <a:t>○複数キャラによる効果発生</a:t>
            </a:r>
            <a:endParaRPr kumimoji="1" lang="en-US" altLang="ja-JP" sz="1200" b="1"/>
          </a:p>
        </p:txBody>
      </p:sp>
      <p:sp>
        <p:nvSpPr>
          <p:cNvPr id="42" name="テキスト ボックス 41">
            <a:extLst>
              <a:ext uri="{FF2B5EF4-FFF2-40B4-BE49-F238E27FC236}">
                <a16:creationId xmlns:a16="http://schemas.microsoft.com/office/drawing/2014/main" id="{2759A627-7328-4CD2-898F-01283BB6E2E2}"/>
              </a:ext>
            </a:extLst>
          </p:cNvPr>
          <p:cNvSpPr txBox="1"/>
          <p:nvPr/>
        </p:nvSpPr>
        <p:spPr>
          <a:xfrm>
            <a:off x="2519070" y="2521430"/>
            <a:ext cx="3775393" cy="400110"/>
          </a:xfrm>
          <a:prstGeom prst="rect">
            <a:avLst/>
          </a:prstGeom>
          <a:noFill/>
        </p:spPr>
        <p:txBody>
          <a:bodyPr wrap="none" rtlCol="0">
            <a:spAutoFit/>
          </a:bodyPr>
          <a:lstStyle/>
          <a:p>
            <a:r>
              <a:rPr kumimoji="1" lang="ja-JP" altLang="en-US" sz="1000">
                <a:latin typeface="+mn-ea"/>
              </a:rPr>
              <a:t>タイミングがずれて複数のキャラによる効果が発生した場合も</a:t>
            </a:r>
            <a:endParaRPr kumimoji="1" lang="en-US" altLang="ja-JP" sz="1000">
              <a:latin typeface="+mn-ea"/>
            </a:endParaRPr>
          </a:p>
          <a:p>
            <a:r>
              <a:rPr kumimoji="1" lang="ja-JP" altLang="en-US" sz="1000">
                <a:latin typeface="+mn-ea"/>
              </a:rPr>
              <a:t>気にせず重ねてエフェクトを発生させてしまう。</a:t>
            </a:r>
            <a:endParaRPr kumimoji="1" lang="en-US" altLang="ja-JP" sz="1000">
              <a:latin typeface="+mn-ea"/>
            </a:endParaRPr>
          </a:p>
        </p:txBody>
      </p:sp>
      <p:sp>
        <p:nvSpPr>
          <p:cNvPr id="43" name="テキスト ボックス 42">
            <a:extLst>
              <a:ext uri="{FF2B5EF4-FFF2-40B4-BE49-F238E27FC236}">
                <a16:creationId xmlns:a16="http://schemas.microsoft.com/office/drawing/2014/main" id="{551600CC-BC4B-46C4-BD42-CA9E0BB63CE5}"/>
              </a:ext>
            </a:extLst>
          </p:cNvPr>
          <p:cNvSpPr txBox="1"/>
          <p:nvPr/>
        </p:nvSpPr>
        <p:spPr>
          <a:xfrm>
            <a:off x="2365246" y="2995318"/>
            <a:ext cx="2185214" cy="276999"/>
          </a:xfrm>
          <a:prstGeom prst="rect">
            <a:avLst/>
          </a:prstGeom>
          <a:noFill/>
        </p:spPr>
        <p:txBody>
          <a:bodyPr wrap="none" rtlCol="0">
            <a:spAutoFit/>
          </a:bodyPr>
          <a:lstStyle/>
          <a:p>
            <a:r>
              <a:rPr kumimoji="1" lang="ja-JP" altLang="en-US" sz="1200" b="1"/>
              <a:t>○カット切替による強制遷移</a:t>
            </a:r>
            <a:endParaRPr kumimoji="1" lang="en-US" altLang="ja-JP" sz="1200" b="1"/>
          </a:p>
        </p:txBody>
      </p:sp>
      <p:sp>
        <p:nvSpPr>
          <p:cNvPr id="44" name="テキスト ボックス 43">
            <a:extLst>
              <a:ext uri="{FF2B5EF4-FFF2-40B4-BE49-F238E27FC236}">
                <a16:creationId xmlns:a16="http://schemas.microsoft.com/office/drawing/2014/main" id="{B3761763-C8E1-4B57-A313-D00CFB2F5788}"/>
              </a:ext>
            </a:extLst>
          </p:cNvPr>
          <p:cNvSpPr txBox="1"/>
          <p:nvPr/>
        </p:nvSpPr>
        <p:spPr>
          <a:xfrm>
            <a:off x="2519070" y="3277595"/>
            <a:ext cx="5057795" cy="861774"/>
          </a:xfrm>
          <a:prstGeom prst="rect">
            <a:avLst/>
          </a:prstGeom>
          <a:noFill/>
        </p:spPr>
        <p:txBody>
          <a:bodyPr wrap="none" rtlCol="0">
            <a:spAutoFit/>
          </a:bodyPr>
          <a:lstStyle/>
          <a:p>
            <a:r>
              <a:rPr kumimoji="1" lang="ja-JP" altLang="en-US" sz="1000">
                <a:latin typeface="+mn-ea"/>
              </a:rPr>
              <a:t>カットシーンに移行する際、現在の攻撃を最終的な状態にし強制遷移してしまうが、</a:t>
            </a:r>
            <a:endParaRPr kumimoji="1" lang="en-US" altLang="ja-JP" sz="1000">
              <a:latin typeface="+mn-ea"/>
            </a:endParaRPr>
          </a:p>
          <a:p>
            <a:r>
              <a:rPr kumimoji="1" lang="ja-JP" altLang="en-US" sz="1000">
                <a:latin typeface="+mn-ea"/>
              </a:rPr>
              <a:t>このときはその時点で該当のエフェクトを順次発生させていく。</a:t>
            </a:r>
            <a:endParaRPr kumimoji="1" lang="en-US" altLang="ja-JP" sz="1000">
              <a:latin typeface="+mn-ea"/>
            </a:endParaRPr>
          </a:p>
          <a:p>
            <a:r>
              <a:rPr kumimoji="1" lang="ja-JP" altLang="en-US" sz="1000">
                <a:latin typeface="+mn-ea"/>
              </a:rPr>
              <a:t>（チラッとでも映る可能性があるため）</a:t>
            </a:r>
            <a:endParaRPr kumimoji="1" lang="en-US" altLang="ja-JP" sz="1000">
              <a:latin typeface="+mn-ea"/>
            </a:endParaRPr>
          </a:p>
          <a:p>
            <a:endParaRPr kumimoji="1" lang="en-US" altLang="ja-JP" sz="1000">
              <a:latin typeface="+mn-ea"/>
            </a:endParaRPr>
          </a:p>
          <a:p>
            <a:r>
              <a:rPr kumimoji="1" lang="ja-JP" altLang="en-US" sz="1000">
                <a:latin typeface="+mn-ea"/>
              </a:rPr>
              <a:t>しかし、カットシーン開始時には強制的に再生を止める。</a:t>
            </a:r>
            <a:endParaRPr kumimoji="1" lang="en-US" altLang="ja-JP" sz="1000">
              <a:latin typeface="+mn-ea"/>
            </a:endParaRPr>
          </a:p>
        </p:txBody>
      </p:sp>
      <p:sp>
        <p:nvSpPr>
          <p:cNvPr id="48" name="正方形/長方形 47">
            <a:extLst>
              <a:ext uri="{FF2B5EF4-FFF2-40B4-BE49-F238E27FC236}">
                <a16:creationId xmlns:a16="http://schemas.microsoft.com/office/drawing/2014/main" id="{DFB8DBA4-90F3-4823-BFD9-0F10FABE69DC}"/>
              </a:ext>
            </a:extLst>
          </p:cNvPr>
          <p:cNvSpPr/>
          <p:nvPr/>
        </p:nvSpPr>
        <p:spPr>
          <a:xfrm>
            <a:off x="591845" y="4583925"/>
            <a:ext cx="1504876" cy="3896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バフ・デバフ</a:t>
            </a:r>
            <a:endParaRPr kumimoji="1" lang="en-US" altLang="ja-JP" sz="1000">
              <a:solidFill>
                <a:schemeClr val="bg1"/>
              </a:solidFill>
            </a:endParaRPr>
          </a:p>
          <a:p>
            <a:pPr algn="ctr"/>
            <a:r>
              <a:rPr kumimoji="1" lang="ja-JP" altLang="en-US" sz="1000">
                <a:solidFill>
                  <a:schemeClr val="bg1"/>
                </a:solidFill>
              </a:rPr>
              <a:t>エフェクト</a:t>
            </a:r>
          </a:p>
        </p:txBody>
      </p:sp>
      <p:cxnSp>
        <p:nvCxnSpPr>
          <p:cNvPr id="49" name="直線矢印コネクタ 48">
            <a:extLst>
              <a:ext uri="{FF2B5EF4-FFF2-40B4-BE49-F238E27FC236}">
                <a16:creationId xmlns:a16="http://schemas.microsoft.com/office/drawing/2014/main" id="{D9A4F977-8CA5-4FE4-95CE-BB0681751DED}"/>
              </a:ext>
            </a:extLst>
          </p:cNvPr>
          <p:cNvCxnSpPr>
            <a:cxnSpLocks/>
            <a:stCxn id="20" idx="2"/>
            <a:endCxn id="48" idx="0"/>
          </p:cNvCxnSpPr>
          <p:nvPr/>
        </p:nvCxnSpPr>
        <p:spPr>
          <a:xfrm>
            <a:off x="1344283" y="4193008"/>
            <a:ext cx="0" cy="390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8110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723275" cy="307777"/>
          </a:xfrm>
          <a:prstGeom prst="rect">
            <a:avLst/>
          </a:prstGeom>
          <a:noFill/>
        </p:spPr>
        <p:txBody>
          <a:bodyPr wrap="none" rtlCol="0">
            <a:spAutoFit/>
          </a:bodyPr>
          <a:lstStyle/>
          <a:p>
            <a:r>
              <a:rPr kumimoji="1" lang="ja-JP" altLang="en-US" sz="1400" b="1"/>
              <a:t>●概要</a:t>
            </a:r>
            <a:endParaRPr kumimoji="1" lang="ja-JP" altLang="en-US" sz="1400" b="1" dirty="0"/>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6147837" cy="400110"/>
          </a:xfrm>
          <a:prstGeom prst="rect">
            <a:avLst/>
          </a:prstGeom>
          <a:noFill/>
        </p:spPr>
        <p:txBody>
          <a:bodyPr wrap="none" rtlCol="0">
            <a:spAutoFit/>
          </a:bodyPr>
          <a:lstStyle/>
          <a:p>
            <a:r>
              <a:rPr kumimoji="1" lang="en-US" altLang="ja-JP" sz="1000">
                <a:latin typeface="+mn-ea"/>
              </a:rPr>
              <a:t>1stPlayable</a:t>
            </a:r>
            <a:r>
              <a:rPr kumimoji="1" lang="ja-JP" altLang="en-US" sz="1000">
                <a:latin typeface="+mn-ea"/>
              </a:rPr>
              <a:t>を作成して、キャラクターの立ち位置とカメラの関係が現仕様だとマッチしないとわかり、</a:t>
            </a:r>
            <a:endParaRPr kumimoji="1" lang="en-US" altLang="ja-JP" sz="1000">
              <a:latin typeface="+mn-ea"/>
            </a:endParaRPr>
          </a:p>
          <a:p>
            <a:r>
              <a:rPr kumimoji="1" lang="ja-JP" altLang="en-US" sz="1000">
                <a:latin typeface="+mn-ea"/>
              </a:rPr>
              <a:t>本仕様に変更することでカメラに対するキャラクター位置等を保つようにする。</a:t>
            </a:r>
            <a:endParaRPr kumimoji="1" lang="en-US" altLang="ja-JP" sz="1000" dirty="0">
              <a:latin typeface="+mn-ea"/>
            </a:endParaRPr>
          </a:p>
        </p:txBody>
      </p:sp>
      <p:sp>
        <p:nvSpPr>
          <p:cNvPr id="7" name="テキスト ボックス 6">
            <a:extLst>
              <a:ext uri="{FF2B5EF4-FFF2-40B4-BE49-F238E27FC236}">
                <a16:creationId xmlns:a16="http://schemas.microsoft.com/office/drawing/2014/main" id="{B7ED3C9F-1E63-40B8-8FFF-832973FB2002}"/>
              </a:ext>
            </a:extLst>
          </p:cNvPr>
          <p:cNvSpPr txBox="1"/>
          <p:nvPr/>
        </p:nvSpPr>
        <p:spPr>
          <a:xfrm>
            <a:off x="415419" y="1400574"/>
            <a:ext cx="3236784" cy="307777"/>
          </a:xfrm>
          <a:prstGeom prst="rect">
            <a:avLst/>
          </a:prstGeom>
          <a:noFill/>
        </p:spPr>
        <p:txBody>
          <a:bodyPr wrap="none" rtlCol="0">
            <a:spAutoFit/>
          </a:bodyPr>
          <a:lstStyle/>
          <a:p>
            <a:r>
              <a:rPr kumimoji="1" lang="ja-JP" altLang="en-US" sz="1400" b="1"/>
              <a:t>●カメラパターンと立ち位置のセット</a:t>
            </a:r>
            <a:endParaRPr kumimoji="1" lang="ja-JP" altLang="en-US" sz="1400" b="1" dirty="0"/>
          </a:p>
        </p:txBody>
      </p:sp>
      <p:sp>
        <p:nvSpPr>
          <p:cNvPr id="8" name="テキスト ボックス 7">
            <a:extLst>
              <a:ext uri="{FF2B5EF4-FFF2-40B4-BE49-F238E27FC236}">
                <a16:creationId xmlns:a16="http://schemas.microsoft.com/office/drawing/2014/main" id="{4CFBD64C-287C-461B-AC8D-70EA540E0AA4}"/>
              </a:ext>
            </a:extLst>
          </p:cNvPr>
          <p:cNvSpPr txBox="1"/>
          <p:nvPr/>
        </p:nvSpPr>
        <p:spPr>
          <a:xfrm>
            <a:off x="578284" y="1708351"/>
            <a:ext cx="6083717" cy="246221"/>
          </a:xfrm>
          <a:prstGeom prst="rect">
            <a:avLst/>
          </a:prstGeom>
          <a:noFill/>
        </p:spPr>
        <p:txBody>
          <a:bodyPr wrap="none" rtlCol="0">
            <a:spAutoFit/>
          </a:bodyPr>
          <a:lstStyle/>
          <a:p>
            <a:r>
              <a:rPr kumimoji="1" lang="ja-JP" altLang="en-US" sz="1000">
                <a:latin typeface="+mn-ea"/>
              </a:rPr>
              <a:t>カメラに合わせた立ち位置を限定することで、カメラから（基本的には）外れないという方式を取る。</a:t>
            </a:r>
          </a:p>
        </p:txBody>
      </p:sp>
      <p:sp>
        <p:nvSpPr>
          <p:cNvPr id="11" name="テキスト ボックス 10">
            <a:extLst>
              <a:ext uri="{FF2B5EF4-FFF2-40B4-BE49-F238E27FC236}">
                <a16:creationId xmlns:a16="http://schemas.microsoft.com/office/drawing/2014/main" id="{6EF5B4B5-ADC7-4FA8-AF0C-A31ED05A3E5F}"/>
              </a:ext>
            </a:extLst>
          </p:cNvPr>
          <p:cNvSpPr txBox="1"/>
          <p:nvPr/>
        </p:nvSpPr>
        <p:spPr>
          <a:xfrm>
            <a:off x="578283" y="2016128"/>
            <a:ext cx="954107" cy="246221"/>
          </a:xfrm>
          <a:prstGeom prst="rect">
            <a:avLst/>
          </a:prstGeom>
          <a:noFill/>
        </p:spPr>
        <p:txBody>
          <a:bodyPr wrap="none" rtlCol="0">
            <a:spAutoFit/>
          </a:bodyPr>
          <a:lstStyle/>
          <a:p>
            <a:r>
              <a:rPr kumimoji="1" lang="ja-JP" altLang="en-US" sz="1000" b="1">
                <a:latin typeface="+mn-ea"/>
              </a:rPr>
              <a:t>・カット替え</a:t>
            </a:r>
          </a:p>
        </p:txBody>
      </p:sp>
      <p:sp>
        <p:nvSpPr>
          <p:cNvPr id="13" name="テキスト ボックス 12">
            <a:extLst>
              <a:ext uri="{FF2B5EF4-FFF2-40B4-BE49-F238E27FC236}">
                <a16:creationId xmlns:a16="http://schemas.microsoft.com/office/drawing/2014/main" id="{7F737929-2AEE-4C17-9278-8DF073C8BF25}"/>
              </a:ext>
            </a:extLst>
          </p:cNvPr>
          <p:cNvSpPr txBox="1"/>
          <p:nvPr/>
        </p:nvSpPr>
        <p:spPr>
          <a:xfrm>
            <a:off x="809563" y="2323905"/>
            <a:ext cx="4929555" cy="1323439"/>
          </a:xfrm>
          <a:prstGeom prst="rect">
            <a:avLst/>
          </a:prstGeom>
          <a:noFill/>
        </p:spPr>
        <p:txBody>
          <a:bodyPr wrap="none" rtlCol="0">
            <a:spAutoFit/>
          </a:bodyPr>
          <a:lstStyle/>
          <a:p>
            <a:r>
              <a:rPr kumimoji="1" lang="ja-JP" altLang="en-US" sz="1000">
                <a:latin typeface="+mn-ea"/>
              </a:rPr>
              <a:t>カメラパターンが切り替わるとき＝カット替えのときには、</a:t>
            </a:r>
            <a:endParaRPr kumimoji="1" lang="en-US" altLang="ja-JP" sz="1000">
              <a:latin typeface="+mn-ea"/>
            </a:endParaRPr>
          </a:p>
          <a:p>
            <a:r>
              <a:rPr kumimoji="1" lang="ja-JP" altLang="en-US" sz="1000">
                <a:latin typeface="+mn-ea"/>
              </a:rPr>
              <a:t>プレイヤーの立ち位置を強制的に新しいカットの立ち位置に対してワープさせる。</a:t>
            </a:r>
            <a:endParaRPr kumimoji="1" lang="en-US" altLang="ja-JP" sz="1000">
              <a:latin typeface="+mn-ea"/>
            </a:endParaRPr>
          </a:p>
          <a:p>
            <a:endParaRPr kumimoji="1" lang="en-US" altLang="ja-JP" sz="1000">
              <a:latin typeface="+mn-ea"/>
            </a:endParaRPr>
          </a:p>
          <a:p>
            <a:r>
              <a:rPr kumimoji="1" lang="ja-JP" altLang="en-US" sz="1000">
                <a:latin typeface="+mn-ea"/>
              </a:rPr>
              <a:t>この際、今まで出ていたエフェクトについては</a:t>
            </a:r>
            <a:endParaRPr kumimoji="1" lang="en-US" altLang="ja-JP" sz="1000">
              <a:latin typeface="+mn-ea"/>
            </a:endParaRPr>
          </a:p>
          <a:p>
            <a:r>
              <a:rPr kumimoji="1" lang="ja-JP" altLang="en-US" sz="1000">
                <a:latin typeface="+mn-ea"/>
              </a:rPr>
              <a:t>　・エフェクトがキャラに紐づくものの場合。</a:t>
            </a:r>
            <a:endParaRPr kumimoji="1" lang="en-US" altLang="ja-JP" sz="1000">
              <a:latin typeface="+mn-ea"/>
            </a:endParaRPr>
          </a:p>
          <a:p>
            <a:r>
              <a:rPr kumimoji="1" lang="ja-JP" altLang="en-US" sz="1000">
                <a:latin typeface="+mn-ea"/>
              </a:rPr>
              <a:t>　　→続けて再生しておく。</a:t>
            </a:r>
            <a:endParaRPr kumimoji="1" lang="en-US" altLang="ja-JP" sz="1000">
              <a:latin typeface="+mn-ea"/>
            </a:endParaRPr>
          </a:p>
          <a:p>
            <a:r>
              <a:rPr kumimoji="1" lang="ja-JP" altLang="en-US" sz="1000">
                <a:latin typeface="+mn-ea"/>
              </a:rPr>
              <a:t>　・エフェクトがキャラに紐づかない場合</a:t>
            </a:r>
            <a:endParaRPr kumimoji="1" lang="en-US" altLang="ja-JP" sz="1000">
              <a:latin typeface="+mn-ea"/>
            </a:endParaRPr>
          </a:p>
          <a:p>
            <a:r>
              <a:rPr kumimoji="1" lang="ja-JP" altLang="en-US" sz="1000">
                <a:latin typeface="+mn-ea"/>
              </a:rPr>
              <a:t>　　→一度消して位置を変えてから再度続くを再生し始める。</a:t>
            </a:r>
            <a:endParaRPr kumimoji="1" lang="en-US" altLang="ja-JP" sz="1000">
              <a:latin typeface="+mn-ea"/>
            </a:endParaRPr>
          </a:p>
        </p:txBody>
      </p:sp>
      <p:sp>
        <p:nvSpPr>
          <p:cNvPr id="14" name="テキスト ボックス 13">
            <a:extLst>
              <a:ext uri="{FF2B5EF4-FFF2-40B4-BE49-F238E27FC236}">
                <a16:creationId xmlns:a16="http://schemas.microsoft.com/office/drawing/2014/main" id="{E57BDD48-B2B5-4278-A8B9-7D022F6FE983}"/>
              </a:ext>
            </a:extLst>
          </p:cNvPr>
          <p:cNvSpPr txBox="1"/>
          <p:nvPr/>
        </p:nvSpPr>
        <p:spPr>
          <a:xfrm>
            <a:off x="917920" y="3883171"/>
            <a:ext cx="3647152" cy="400110"/>
          </a:xfrm>
          <a:prstGeom prst="rect">
            <a:avLst/>
          </a:prstGeom>
          <a:noFill/>
        </p:spPr>
        <p:txBody>
          <a:bodyPr wrap="none" rtlCol="0">
            <a:spAutoFit/>
          </a:bodyPr>
          <a:lstStyle/>
          <a:p>
            <a:r>
              <a:rPr kumimoji="1" lang="ja-JP" altLang="en-US" sz="1000">
                <a:latin typeface="+mn-ea"/>
              </a:rPr>
              <a:t>例）</a:t>
            </a:r>
            <a:endParaRPr kumimoji="1" lang="en-US" altLang="ja-JP" sz="1000">
              <a:latin typeface="+mn-ea"/>
            </a:endParaRPr>
          </a:p>
          <a:p>
            <a:r>
              <a:rPr kumimoji="1" lang="ja-JP" altLang="en-US" sz="1000">
                <a:latin typeface="+mn-ea"/>
              </a:rPr>
              <a:t>　下図のように色が同じカメラと立ち位置が対応している。</a:t>
            </a:r>
          </a:p>
        </p:txBody>
      </p:sp>
      <p:cxnSp>
        <p:nvCxnSpPr>
          <p:cNvPr id="3" name="直線コネクタ 2">
            <a:extLst>
              <a:ext uri="{FF2B5EF4-FFF2-40B4-BE49-F238E27FC236}">
                <a16:creationId xmlns:a16="http://schemas.microsoft.com/office/drawing/2014/main" id="{9A041F29-C11B-4040-AE3A-DFF255CAB03E}"/>
              </a:ext>
            </a:extLst>
          </p:cNvPr>
          <p:cNvCxnSpPr/>
          <p:nvPr/>
        </p:nvCxnSpPr>
        <p:spPr>
          <a:xfrm>
            <a:off x="4328719" y="4655890"/>
            <a:ext cx="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5" name="グループ化 4">
            <a:extLst>
              <a:ext uri="{FF2B5EF4-FFF2-40B4-BE49-F238E27FC236}">
                <a16:creationId xmlns:a16="http://schemas.microsoft.com/office/drawing/2014/main" id="{100F1DBC-0896-4B04-8755-4E55830A97F7}"/>
              </a:ext>
            </a:extLst>
          </p:cNvPr>
          <p:cNvGrpSpPr/>
          <p:nvPr/>
        </p:nvGrpSpPr>
        <p:grpSpPr>
          <a:xfrm rot="900000">
            <a:off x="1114593" y="4527628"/>
            <a:ext cx="1041799" cy="540460"/>
            <a:chOff x="1138493" y="4318888"/>
            <a:chExt cx="1041799" cy="540460"/>
          </a:xfrm>
        </p:grpSpPr>
        <p:sp>
          <p:nvSpPr>
            <p:cNvPr id="4" name="楕円 3">
              <a:extLst>
                <a:ext uri="{FF2B5EF4-FFF2-40B4-BE49-F238E27FC236}">
                  <a16:creationId xmlns:a16="http://schemas.microsoft.com/office/drawing/2014/main" id="{0FFF4605-9093-4569-96B3-CAFC78657FE7}"/>
                </a:ext>
              </a:extLst>
            </p:cNvPr>
            <p:cNvSpPr/>
            <p:nvPr/>
          </p:nvSpPr>
          <p:spPr>
            <a:xfrm>
              <a:off x="1138493" y="4318888"/>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AA9ECF64-9E6B-4847-837C-61CCED36DFF4}"/>
                </a:ext>
              </a:extLst>
            </p:cNvPr>
            <p:cNvSpPr/>
            <p:nvPr/>
          </p:nvSpPr>
          <p:spPr>
            <a:xfrm>
              <a:off x="1473667" y="4617177"/>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楕円 17">
              <a:extLst>
                <a:ext uri="{FF2B5EF4-FFF2-40B4-BE49-F238E27FC236}">
                  <a16:creationId xmlns:a16="http://schemas.microsoft.com/office/drawing/2014/main" id="{FC0F8AAC-4F4B-4EF6-9F01-1ADB9F8818DC}"/>
                </a:ext>
              </a:extLst>
            </p:cNvPr>
            <p:cNvSpPr/>
            <p:nvPr/>
          </p:nvSpPr>
          <p:spPr>
            <a:xfrm>
              <a:off x="1759444" y="4377611"/>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B9BA087B-229A-45BE-B35D-1A3D6137FFF1}"/>
                </a:ext>
              </a:extLst>
            </p:cNvPr>
            <p:cNvSpPr/>
            <p:nvPr/>
          </p:nvSpPr>
          <p:spPr>
            <a:xfrm>
              <a:off x="1197216" y="4770740"/>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295E82FF-5BD9-44E3-A2DB-D10D60BAD953}"/>
                </a:ext>
              </a:extLst>
            </p:cNvPr>
            <p:cNvSpPr/>
            <p:nvPr/>
          </p:nvSpPr>
          <p:spPr>
            <a:xfrm>
              <a:off x="1818167" y="4800625"/>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A7F6DAA5-5165-4344-A049-003EC4059C73}"/>
                </a:ext>
              </a:extLst>
            </p:cNvPr>
            <p:cNvSpPr/>
            <p:nvPr/>
          </p:nvSpPr>
          <p:spPr>
            <a:xfrm>
              <a:off x="2121569" y="4645715"/>
              <a:ext cx="58723" cy="5872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3" name="グループ化 22">
            <a:extLst>
              <a:ext uri="{FF2B5EF4-FFF2-40B4-BE49-F238E27FC236}">
                <a16:creationId xmlns:a16="http://schemas.microsoft.com/office/drawing/2014/main" id="{EF9EAD8C-FC8E-4B07-A383-5D26AAE4C8B8}"/>
              </a:ext>
            </a:extLst>
          </p:cNvPr>
          <p:cNvGrpSpPr/>
          <p:nvPr/>
        </p:nvGrpSpPr>
        <p:grpSpPr>
          <a:xfrm>
            <a:off x="2623964" y="4719799"/>
            <a:ext cx="1041799" cy="540460"/>
            <a:chOff x="1138493" y="4318888"/>
            <a:chExt cx="1041799" cy="540460"/>
          </a:xfrm>
          <a:solidFill>
            <a:srgbClr val="FF0000"/>
          </a:solidFill>
        </p:grpSpPr>
        <p:sp>
          <p:nvSpPr>
            <p:cNvPr id="24" name="楕円 23">
              <a:extLst>
                <a:ext uri="{FF2B5EF4-FFF2-40B4-BE49-F238E27FC236}">
                  <a16:creationId xmlns:a16="http://schemas.microsoft.com/office/drawing/2014/main" id="{90456F21-8998-4764-A6FE-40CF7F8CA4BE}"/>
                </a:ext>
              </a:extLst>
            </p:cNvPr>
            <p:cNvSpPr/>
            <p:nvPr/>
          </p:nvSpPr>
          <p:spPr>
            <a:xfrm>
              <a:off x="1138493" y="4318888"/>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F37FE0CE-6A59-4D83-B321-B1FBA2BF6E8C}"/>
                </a:ext>
              </a:extLst>
            </p:cNvPr>
            <p:cNvSpPr/>
            <p:nvPr/>
          </p:nvSpPr>
          <p:spPr>
            <a:xfrm>
              <a:off x="1473667" y="4617177"/>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25">
              <a:extLst>
                <a:ext uri="{FF2B5EF4-FFF2-40B4-BE49-F238E27FC236}">
                  <a16:creationId xmlns:a16="http://schemas.microsoft.com/office/drawing/2014/main" id="{BA9A7D24-ABBB-4294-AFD6-08C1DD1BE875}"/>
                </a:ext>
              </a:extLst>
            </p:cNvPr>
            <p:cNvSpPr/>
            <p:nvPr/>
          </p:nvSpPr>
          <p:spPr>
            <a:xfrm>
              <a:off x="1759444" y="4377611"/>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楕円 26">
              <a:extLst>
                <a:ext uri="{FF2B5EF4-FFF2-40B4-BE49-F238E27FC236}">
                  <a16:creationId xmlns:a16="http://schemas.microsoft.com/office/drawing/2014/main" id="{1267F262-3871-4AD2-9579-7F4283BF21B5}"/>
                </a:ext>
              </a:extLst>
            </p:cNvPr>
            <p:cNvSpPr/>
            <p:nvPr/>
          </p:nvSpPr>
          <p:spPr>
            <a:xfrm>
              <a:off x="1197216" y="4770740"/>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EDACC733-AB76-47C2-8809-9940D5FEA7AD}"/>
                </a:ext>
              </a:extLst>
            </p:cNvPr>
            <p:cNvSpPr/>
            <p:nvPr/>
          </p:nvSpPr>
          <p:spPr>
            <a:xfrm>
              <a:off x="1818167" y="4800625"/>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7A52F1F8-0BFD-4A79-ACBC-A987729D438D}"/>
                </a:ext>
              </a:extLst>
            </p:cNvPr>
            <p:cNvSpPr/>
            <p:nvPr/>
          </p:nvSpPr>
          <p:spPr>
            <a:xfrm>
              <a:off x="2121569" y="4645715"/>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30" name="グループ化 29">
            <a:extLst>
              <a:ext uri="{FF2B5EF4-FFF2-40B4-BE49-F238E27FC236}">
                <a16:creationId xmlns:a16="http://schemas.microsoft.com/office/drawing/2014/main" id="{73D40EF8-4EA6-45D3-BFC3-705FDD485FAD}"/>
              </a:ext>
            </a:extLst>
          </p:cNvPr>
          <p:cNvGrpSpPr/>
          <p:nvPr/>
        </p:nvGrpSpPr>
        <p:grpSpPr>
          <a:xfrm rot="19800000">
            <a:off x="3987302" y="4377626"/>
            <a:ext cx="1041799" cy="540460"/>
            <a:chOff x="1138493" y="4318888"/>
            <a:chExt cx="1041799" cy="540460"/>
          </a:xfrm>
          <a:solidFill>
            <a:srgbClr val="00B0F0"/>
          </a:solidFill>
        </p:grpSpPr>
        <p:sp>
          <p:nvSpPr>
            <p:cNvPr id="31" name="楕円 30">
              <a:extLst>
                <a:ext uri="{FF2B5EF4-FFF2-40B4-BE49-F238E27FC236}">
                  <a16:creationId xmlns:a16="http://schemas.microsoft.com/office/drawing/2014/main" id="{4AA60BE5-3129-4D2A-BD37-D40BDA1603BB}"/>
                </a:ext>
              </a:extLst>
            </p:cNvPr>
            <p:cNvSpPr/>
            <p:nvPr/>
          </p:nvSpPr>
          <p:spPr>
            <a:xfrm>
              <a:off x="1138493" y="4318888"/>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楕円 32">
              <a:extLst>
                <a:ext uri="{FF2B5EF4-FFF2-40B4-BE49-F238E27FC236}">
                  <a16:creationId xmlns:a16="http://schemas.microsoft.com/office/drawing/2014/main" id="{748AE843-D054-4C59-ACA4-9713A1A6CF95}"/>
                </a:ext>
              </a:extLst>
            </p:cNvPr>
            <p:cNvSpPr/>
            <p:nvPr/>
          </p:nvSpPr>
          <p:spPr>
            <a:xfrm>
              <a:off x="1473667" y="4617177"/>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29C49521-D63D-4324-8B9C-6D7B79768E49}"/>
                </a:ext>
              </a:extLst>
            </p:cNvPr>
            <p:cNvSpPr/>
            <p:nvPr/>
          </p:nvSpPr>
          <p:spPr>
            <a:xfrm>
              <a:off x="1759444" y="4377611"/>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BA36AFD3-44B4-42ED-A4A9-4633C3A1B38E}"/>
                </a:ext>
              </a:extLst>
            </p:cNvPr>
            <p:cNvSpPr/>
            <p:nvPr/>
          </p:nvSpPr>
          <p:spPr>
            <a:xfrm>
              <a:off x="1197216" y="4770740"/>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楕円 35">
              <a:extLst>
                <a:ext uri="{FF2B5EF4-FFF2-40B4-BE49-F238E27FC236}">
                  <a16:creationId xmlns:a16="http://schemas.microsoft.com/office/drawing/2014/main" id="{EAF93459-2718-489E-A674-22BC61D2CD7A}"/>
                </a:ext>
              </a:extLst>
            </p:cNvPr>
            <p:cNvSpPr/>
            <p:nvPr/>
          </p:nvSpPr>
          <p:spPr>
            <a:xfrm>
              <a:off x="1818167" y="4800625"/>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楕円 36">
              <a:extLst>
                <a:ext uri="{FF2B5EF4-FFF2-40B4-BE49-F238E27FC236}">
                  <a16:creationId xmlns:a16="http://schemas.microsoft.com/office/drawing/2014/main" id="{2980D5F3-CF07-4702-BD79-C08A13F10163}"/>
                </a:ext>
              </a:extLst>
            </p:cNvPr>
            <p:cNvSpPr/>
            <p:nvPr/>
          </p:nvSpPr>
          <p:spPr>
            <a:xfrm>
              <a:off x="2121569" y="4645715"/>
              <a:ext cx="58723" cy="587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38" name="グループ化 37">
            <a:extLst>
              <a:ext uri="{FF2B5EF4-FFF2-40B4-BE49-F238E27FC236}">
                <a16:creationId xmlns:a16="http://schemas.microsoft.com/office/drawing/2014/main" id="{9324C9BA-5F2A-47F0-898A-3EB784CA19F4}"/>
              </a:ext>
            </a:extLst>
          </p:cNvPr>
          <p:cNvGrpSpPr/>
          <p:nvPr/>
        </p:nvGrpSpPr>
        <p:grpSpPr>
          <a:xfrm rot="12600000">
            <a:off x="949075" y="5388629"/>
            <a:ext cx="208138" cy="422390"/>
            <a:chOff x="6344257" y="2564461"/>
            <a:chExt cx="395425" cy="802465"/>
          </a:xfrm>
          <a:solidFill>
            <a:schemeClr val="tx1"/>
          </a:solidFill>
        </p:grpSpPr>
        <p:sp>
          <p:nvSpPr>
            <p:cNvPr id="16" name="二等辺三角形 15">
              <a:extLst>
                <a:ext uri="{FF2B5EF4-FFF2-40B4-BE49-F238E27FC236}">
                  <a16:creationId xmlns:a16="http://schemas.microsoft.com/office/drawing/2014/main" id="{EF913A75-36FC-4648-9E3E-E84523E8603D}"/>
                </a:ext>
              </a:extLst>
            </p:cNvPr>
            <p:cNvSpPr/>
            <p:nvPr/>
          </p:nvSpPr>
          <p:spPr>
            <a:xfrm>
              <a:off x="6398785" y="3120705"/>
              <a:ext cx="286368" cy="24622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FDBB8B64-5638-4CF7-B0F2-F39A2A5B4F62}"/>
                </a:ext>
              </a:extLst>
            </p:cNvPr>
            <p:cNvSpPr/>
            <p:nvPr/>
          </p:nvSpPr>
          <p:spPr>
            <a:xfrm>
              <a:off x="6344257" y="2564461"/>
              <a:ext cx="395425" cy="662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43" name="グループ化 42">
            <a:extLst>
              <a:ext uri="{FF2B5EF4-FFF2-40B4-BE49-F238E27FC236}">
                <a16:creationId xmlns:a16="http://schemas.microsoft.com/office/drawing/2014/main" id="{D9D4C59C-BDAD-474D-9D10-31604A091FE2}"/>
              </a:ext>
            </a:extLst>
          </p:cNvPr>
          <p:cNvGrpSpPr/>
          <p:nvPr/>
        </p:nvGrpSpPr>
        <p:grpSpPr>
          <a:xfrm rot="10800000">
            <a:off x="3017861" y="5638624"/>
            <a:ext cx="208138" cy="422390"/>
            <a:chOff x="6344257" y="2564461"/>
            <a:chExt cx="395425" cy="802465"/>
          </a:xfrm>
          <a:solidFill>
            <a:srgbClr val="FF0000"/>
          </a:solidFill>
        </p:grpSpPr>
        <p:sp>
          <p:nvSpPr>
            <p:cNvPr id="44" name="二等辺三角形 43">
              <a:extLst>
                <a:ext uri="{FF2B5EF4-FFF2-40B4-BE49-F238E27FC236}">
                  <a16:creationId xmlns:a16="http://schemas.microsoft.com/office/drawing/2014/main" id="{D3B15A31-9ADD-4A39-9E0A-66C1C943DB49}"/>
                </a:ext>
              </a:extLst>
            </p:cNvPr>
            <p:cNvSpPr/>
            <p:nvPr/>
          </p:nvSpPr>
          <p:spPr>
            <a:xfrm>
              <a:off x="6398785" y="3120705"/>
              <a:ext cx="286368" cy="24622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D8367647-AE3A-4235-A372-0BDB7663C642}"/>
                </a:ext>
              </a:extLst>
            </p:cNvPr>
            <p:cNvSpPr/>
            <p:nvPr/>
          </p:nvSpPr>
          <p:spPr>
            <a:xfrm>
              <a:off x="6344257" y="2564461"/>
              <a:ext cx="395425" cy="662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46" name="グループ化 45">
            <a:extLst>
              <a:ext uri="{FF2B5EF4-FFF2-40B4-BE49-F238E27FC236}">
                <a16:creationId xmlns:a16="http://schemas.microsoft.com/office/drawing/2014/main" id="{E802C90F-D7D6-41AE-BB82-482FFD9A64C3}"/>
              </a:ext>
            </a:extLst>
          </p:cNvPr>
          <p:cNvGrpSpPr/>
          <p:nvPr/>
        </p:nvGrpSpPr>
        <p:grpSpPr>
          <a:xfrm rot="8100000">
            <a:off x="5055611" y="5204504"/>
            <a:ext cx="208138" cy="422390"/>
            <a:chOff x="6344257" y="2564461"/>
            <a:chExt cx="395425" cy="802465"/>
          </a:xfrm>
          <a:solidFill>
            <a:srgbClr val="00B0F0"/>
          </a:solidFill>
        </p:grpSpPr>
        <p:sp>
          <p:nvSpPr>
            <p:cNvPr id="47" name="二等辺三角形 46">
              <a:extLst>
                <a:ext uri="{FF2B5EF4-FFF2-40B4-BE49-F238E27FC236}">
                  <a16:creationId xmlns:a16="http://schemas.microsoft.com/office/drawing/2014/main" id="{6C2CBC28-CBF8-4A63-A4F6-06A850E44D8B}"/>
                </a:ext>
              </a:extLst>
            </p:cNvPr>
            <p:cNvSpPr/>
            <p:nvPr/>
          </p:nvSpPr>
          <p:spPr>
            <a:xfrm>
              <a:off x="6398785" y="3120705"/>
              <a:ext cx="286368" cy="24622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正方形/長方形 47">
              <a:extLst>
                <a:ext uri="{FF2B5EF4-FFF2-40B4-BE49-F238E27FC236}">
                  <a16:creationId xmlns:a16="http://schemas.microsoft.com/office/drawing/2014/main" id="{22B8D7BF-E328-426A-8E35-D8603B190CC4}"/>
                </a:ext>
              </a:extLst>
            </p:cNvPr>
            <p:cNvSpPr/>
            <p:nvPr/>
          </p:nvSpPr>
          <p:spPr>
            <a:xfrm>
              <a:off x="6344257" y="2564461"/>
              <a:ext cx="395425" cy="662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四角形: 角を丸くする 1">
            <a:extLst>
              <a:ext uri="{FF2B5EF4-FFF2-40B4-BE49-F238E27FC236}">
                <a16:creationId xmlns:a16="http://schemas.microsoft.com/office/drawing/2014/main" id="{35B21544-7CDD-4340-8D81-D6697C3F0851}"/>
              </a:ext>
            </a:extLst>
          </p:cNvPr>
          <p:cNvSpPr/>
          <p:nvPr/>
        </p:nvSpPr>
        <p:spPr>
          <a:xfrm>
            <a:off x="649870" y="4274444"/>
            <a:ext cx="1610337" cy="2209592"/>
          </a:xfrm>
          <a:prstGeom prst="round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kumimoji="1" lang="ja-JP" altLang="en-US" sz="1000">
                <a:solidFill>
                  <a:schemeClr val="tx1"/>
                </a:solidFill>
              </a:rPr>
              <a:t>演出カメラ１</a:t>
            </a:r>
          </a:p>
        </p:txBody>
      </p:sp>
      <p:sp>
        <p:nvSpPr>
          <p:cNvPr id="49" name="四角形: 角を丸くする 48">
            <a:extLst>
              <a:ext uri="{FF2B5EF4-FFF2-40B4-BE49-F238E27FC236}">
                <a16:creationId xmlns:a16="http://schemas.microsoft.com/office/drawing/2014/main" id="{5D56A645-6226-490B-A6B3-F9C3F3F7608C}"/>
              </a:ext>
            </a:extLst>
          </p:cNvPr>
          <p:cNvSpPr/>
          <p:nvPr/>
        </p:nvSpPr>
        <p:spPr>
          <a:xfrm>
            <a:off x="2263231" y="4256900"/>
            <a:ext cx="1610337" cy="2209592"/>
          </a:xfrm>
          <a:prstGeom prst="round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kumimoji="1" lang="ja-JP" altLang="en-US" sz="1000">
                <a:solidFill>
                  <a:schemeClr val="tx1"/>
                </a:solidFill>
              </a:rPr>
              <a:t>基本カメラ</a:t>
            </a:r>
          </a:p>
        </p:txBody>
      </p:sp>
      <p:sp>
        <p:nvSpPr>
          <p:cNvPr id="50" name="四角形: 角を丸くする 49">
            <a:extLst>
              <a:ext uri="{FF2B5EF4-FFF2-40B4-BE49-F238E27FC236}">
                <a16:creationId xmlns:a16="http://schemas.microsoft.com/office/drawing/2014/main" id="{00658FC0-E6BA-4C26-BCD9-AED65791535E}"/>
              </a:ext>
            </a:extLst>
          </p:cNvPr>
          <p:cNvSpPr/>
          <p:nvPr/>
        </p:nvSpPr>
        <p:spPr>
          <a:xfrm>
            <a:off x="3892612" y="4256900"/>
            <a:ext cx="1610337" cy="2209592"/>
          </a:xfrm>
          <a:prstGeom prst="roundRect">
            <a:avLst/>
          </a:prstGeom>
          <a:noFill/>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kumimoji="1" lang="ja-JP" altLang="en-US" sz="1000">
                <a:solidFill>
                  <a:schemeClr val="tx1"/>
                </a:solidFill>
              </a:rPr>
              <a:t>演出カメラ２</a:t>
            </a:r>
          </a:p>
        </p:txBody>
      </p:sp>
    </p:spTree>
    <p:extLst>
      <p:ext uri="{BB962C8B-B14F-4D97-AF65-F5344CB8AC3E}">
        <p14:creationId xmlns:p14="http://schemas.microsoft.com/office/powerpoint/2010/main" val="1276277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61" name="テキスト ボックス 60">
            <a:extLst>
              <a:ext uri="{FF2B5EF4-FFF2-40B4-BE49-F238E27FC236}">
                <a16:creationId xmlns:a16="http://schemas.microsoft.com/office/drawing/2014/main" id="{0910ADBF-24D3-46F8-96ED-E91BE2A64B5B}"/>
              </a:ext>
            </a:extLst>
          </p:cNvPr>
          <p:cNvSpPr txBox="1"/>
          <p:nvPr/>
        </p:nvSpPr>
        <p:spPr>
          <a:xfrm>
            <a:off x="415419" y="3932335"/>
            <a:ext cx="2698175" cy="307777"/>
          </a:xfrm>
          <a:prstGeom prst="rect">
            <a:avLst/>
          </a:prstGeom>
          <a:noFill/>
        </p:spPr>
        <p:txBody>
          <a:bodyPr wrap="none" rtlCol="0">
            <a:spAutoFit/>
          </a:bodyPr>
          <a:lstStyle/>
          <a:p>
            <a:r>
              <a:rPr kumimoji="1" lang="ja-JP" altLang="en-US" sz="1400" b="1"/>
              <a:t>●カメラの切り替えタイミング</a:t>
            </a:r>
            <a:endParaRPr kumimoji="1" lang="ja-JP" altLang="en-US" sz="1400" b="1" dirty="0"/>
          </a:p>
        </p:txBody>
      </p:sp>
      <p:pic>
        <p:nvPicPr>
          <p:cNvPr id="64" name="図 63" descr="空, 建物, 屋外 が含まれている画像&#10;&#10;自動的に生成された説明">
            <a:extLst>
              <a:ext uri="{FF2B5EF4-FFF2-40B4-BE49-F238E27FC236}">
                <a16:creationId xmlns:a16="http://schemas.microsoft.com/office/drawing/2014/main" id="{519B944E-7807-4475-8973-D7D7D15F5F80}"/>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tretch>
            <a:fillRect/>
          </a:stretch>
        </p:blipFill>
        <p:spPr>
          <a:xfrm>
            <a:off x="6996120" y="940398"/>
            <a:ext cx="1611434" cy="2860296"/>
          </a:xfrm>
          <a:prstGeom prst="rect">
            <a:avLst/>
          </a:prstGeom>
        </p:spPr>
      </p:pic>
      <p:sp>
        <p:nvSpPr>
          <p:cNvPr id="31" name="テキスト ボックス 30">
            <a:extLst>
              <a:ext uri="{FF2B5EF4-FFF2-40B4-BE49-F238E27FC236}">
                <a16:creationId xmlns:a16="http://schemas.microsoft.com/office/drawing/2014/main" id="{2308C51D-3ADC-4CFD-A7BE-78806342861E}"/>
              </a:ext>
            </a:extLst>
          </p:cNvPr>
          <p:cNvSpPr txBox="1"/>
          <p:nvPr/>
        </p:nvSpPr>
        <p:spPr>
          <a:xfrm>
            <a:off x="415419" y="495570"/>
            <a:ext cx="3775393" cy="307777"/>
          </a:xfrm>
          <a:prstGeom prst="rect">
            <a:avLst/>
          </a:prstGeom>
          <a:noFill/>
        </p:spPr>
        <p:txBody>
          <a:bodyPr wrap="none" rtlCol="0">
            <a:spAutoFit/>
          </a:bodyPr>
          <a:lstStyle/>
          <a:p>
            <a:r>
              <a:rPr kumimoji="1" lang="ja-JP" altLang="en-US" sz="1400" b="1"/>
              <a:t>●センターカメラ、基本カメラ、演出カメラ</a:t>
            </a:r>
            <a:endParaRPr kumimoji="1" lang="ja-JP" altLang="en-US" sz="1400" b="1" dirty="0"/>
          </a:p>
        </p:txBody>
      </p:sp>
      <p:sp>
        <p:nvSpPr>
          <p:cNvPr id="33" name="テキスト ボックス 32">
            <a:extLst>
              <a:ext uri="{FF2B5EF4-FFF2-40B4-BE49-F238E27FC236}">
                <a16:creationId xmlns:a16="http://schemas.microsoft.com/office/drawing/2014/main" id="{136D79A1-1836-4216-AAEA-3B50256DCC13}"/>
              </a:ext>
            </a:extLst>
          </p:cNvPr>
          <p:cNvSpPr txBox="1"/>
          <p:nvPr/>
        </p:nvSpPr>
        <p:spPr>
          <a:xfrm>
            <a:off x="536446" y="797370"/>
            <a:ext cx="1851789" cy="246221"/>
          </a:xfrm>
          <a:prstGeom prst="rect">
            <a:avLst/>
          </a:prstGeom>
          <a:noFill/>
        </p:spPr>
        <p:txBody>
          <a:bodyPr wrap="none" rtlCol="0">
            <a:spAutoFit/>
          </a:bodyPr>
          <a:lstStyle/>
          <a:p>
            <a:r>
              <a:rPr kumimoji="1" lang="ja-JP" altLang="en-US" sz="1000">
                <a:latin typeface="+mn-ea"/>
              </a:rPr>
              <a:t>カメラの状態には３種ある。</a:t>
            </a:r>
            <a:endParaRPr kumimoji="1" lang="en-US" altLang="ja-JP" sz="1000">
              <a:latin typeface="+mn-ea"/>
            </a:endParaRPr>
          </a:p>
        </p:txBody>
      </p:sp>
      <p:sp>
        <p:nvSpPr>
          <p:cNvPr id="34" name="テキスト ボックス 33">
            <a:extLst>
              <a:ext uri="{FF2B5EF4-FFF2-40B4-BE49-F238E27FC236}">
                <a16:creationId xmlns:a16="http://schemas.microsoft.com/office/drawing/2014/main" id="{72B3D5BD-1C93-4E25-A5EE-15F5A37FA6F2}"/>
              </a:ext>
            </a:extLst>
          </p:cNvPr>
          <p:cNvSpPr txBox="1"/>
          <p:nvPr/>
        </p:nvSpPr>
        <p:spPr>
          <a:xfrm>
            <a:off x="536446" y="1061925"/>
            <a:ext cx="1415772" cy="276999"/>
          </a:xfrm>
          <a:prstGeom prst="rect">
            <a:avLst/>
          </a:prstGeom>
          <a:noFill/>
        </p:spPr>
        <p:txBody>
          <a:bodyPr wrap="none" rtlCol="0">
            <a:spAutoFit/>
          </a:bodyPr>
          <a:lstStyle/>
          <a:p>
            <a:r>
              <a:rPr kumimoji="1" lang="ja-JP" altLang="en-US" sz="1200" b="1"/>
              <a:t>○センターカメラ</a:t>
            </a:r>
            <a:endParaRPr kumimoji="1" lang="ja-JP" altLang="en-US" sz="1200" b="1" dirty="0"/>
          </a:p>
        </p:txBody>
      </p:sp>
      <p:sp>
        <p:nvSpPr>
          <p:cNvPr id="35" name="テキスト ボックス 34">
            <a:extLst>
              <a:ext uri="{FF2B5EF4-FFF2-40B4-BE49-F238E27FC236}">
                <a16:creationId xmlns:a16="http://schemas.microsoft.com/office/drawing/2014/main" id="{979DA281-598F-4653-B1EA-C5BBE6F1E46E}"/>
              </a:ext>
            </a:extLst>
          </p:cNvPr>
          <p:cNvSpPr txBox="1"/>
          <p:nvPr/>
        </p:nvSpPr>
        <p:spPr>
          <a:xfrm>
            <a:off x="690270" y="1310770"/>
            <a:ext cx="3882794" cy="861774"/>
          </a:xfrm>
          <a:prstGeom prst="rect">
            <a:avLst/>
          </a:prstGeom>
          <a:noFill/>
        </p:spPr>
        <p:txBody>
          <a:bodyPr wrap="none" rtlCol="0">
            <a:spAutoFit/>
          </a:bodyPr>
          <a:lstStyle/>
          <a:p>
            <a:r>
              <a:rPr kumimoji="1" lang="ja-JP" altLang="en-US" sz="1000">
                <a:latin typeface="+mn-ea"/>
              </a:rPr>
              <a:t>バトル開始時の部隊のキャラが走り込んでくるカメラ。</a:t>
            </a:r>
            <a:endParaRPr kumimoji="1" lang="en-US" altLang="ja-JP" sz="1000">
              <a:latin typeface="+mn-ea"/>
            </a:endParaRPr>
          </a:p>
          <a:p>
            <a:r>
              <a:rPr kumimoji="1" lang="ja-JP" altLang="en-US" sz="1000">
                <a:latin typeface="+mn-ea"/>
              </a:rPr>
              <a:t>部隊キャラと怪獣の正面対峙がわかる構図。</a:t>
            </a:r>
            <a:endParaRPr kumimoji="1" lang="en-US" altLang="ja-JP" sz="1000">
              <a:latin typeface="+mn-ea"/>
            </a:endParaRPr>
          </a:p>
          <a:p>
            <a:r>
              <a:rPr kumimoji="1" lang="ja-JP" altLang="en-US" sz="1000">
                <a:latin typeface="+mn-ea"/>
              </a:rPr>
              <a:t>このカメラは動かず固定。</a:t>
            </a:r>
            <a:endParaRPr kumimoji="1" lang="en-US" altLang="ja-JP" sz="1000">
              <a:latin typeface="+mn-ea"/>
            </a:endParaRPr>
          </a:p>
          <a:p>
            <a:r>
              <a:rPr kumimoji="1" lang="ja-JP" altLang="en-US" sz="1000">
                <a:latin typeface="+mn-ea"/>
              </a:rPr>
              <a:t>かつ、バトル開始後</a:t>
            </a:r>
            <a:r>
              <a:rPr kumimoji="1" lang="en-US" altLang="ja-JP" sz="1000">
                <a:latin typeface="+mn-ea"/>
              </a:rPr>
              <a:t>10sec</a:t>
            </a:r>
            <a:r>
              <a:rPr kumimoji="1" lang="ja-JP" altLang="en-US" sz="1000">
                <a:latin typeface="+mn-ea"/>
              </a:rPr>
              <a:t>（要調整）はこのカメラ固定となる。</a:t>
            </a:r>
            <a:endParaRPr kumimoji="1" lang="en-US" altLang="ja-JP" sz="1000">
              <a:latin typeface="+mn-ea"/>
            </a:endParaRPr>
          </a:p>
          <a:p>
            <a:r>
              <a:rPr kumimoji="1" lang="ja-JP" altLang="en-US" sz="1000">
                <a:latin typeface="+mn-ea"/>
              </a:rPr>
              <a:t>センターカメラも固有立ち位置を持つ。</a:t>
            </a:r>
            <a:endParaRPr kumimoji="1" lang="en-US" altLang="ja-JP" sz="1000">
              <a:latin typeface="+mn-ea"/>
            </a:endParaRPr>
          </a:p>
        </p:txBody>
      </p:sp>
      <p:sp>
        <p:nvSpPr>
          <p:cNvPr id="36" name="テキスト ボックス 35">
            <a:extLst>
              <a:ext uri="{FF2B5EF4-FFF2-40B4-BE49-F238E27FC236}">
                <a16:creationId xmlns:a16="http://schemas.microsoft.com/office/drawing/2014/main" id="{F866BE62-D2BC-44A4-82A0-C0B0E299348F}"/>
              </a:ext>
            </a:extLst>
          </p:cNvPr>
          <p:cNvSpPr txBox="1"/>
          <p:nvPr/>
        </p:nvSpPr>
        <p:spPr>
          <a:xfrm>
            <a:off x="536446" y="2217737"/>
            <a:ext cx="1107996" cy="276999"/>
          </a:xfrm>
          <a:prstGeom prst="rect">
            <a:avLst/>
          </a:prstGeom>
          <a:noFill/>
        </p:spPr>
        <p:txBody>
          <a:bodyPr wrap="none" rtlCol="0">
            <a:spAutoFit/>
          </a:bodyPr>
          <a:lstStyle/>
          <a:p>
            <a:r>
              <a:rPr kumimoji="1" lang="ja-JP" altLang="en-US" sz="1200" b="1"/>
              <a:t>○基本カメラ</a:t>
            </a:r>
            <a:endParaRPr kumimoji="1" lang="ja-JP" altLang="en-US" sz="1200" b="1" dirty="0"/>
          </a:p>
        </p:txBody>
      </p:sp>
      <p:sp>
        <p:nvSpPr>
          <p:cNvPr id="37" name="テキスト ボックス 36">
            <a:extLst>
              <a:ext uri="{FF2B5EF4-FFF2-40B4-BE49-F238E27FC236}">
                <a16:creationId xmlns:a16="http://schemas.microsoft.com/office/drawing/2014/main" id="{D420214B-3CB2-4C0B-8E04-608D79E01E1D}"/>
              </a:ext>
            </a:extLst>
          </p:cNvPr>
          <p:cNvSpPr txBox="1"/>
          <p:nvPr/>
        </p:nvSpPr>
        <p:spPr>
          <a:xfrm>
            <a:off x="690270" y="2459269"/>
            <a:ext cx="5057795" cy="553998"/>
          </a:xfrm>
          <a:prstGeom prst="rect">
            <a:avLst/>
          </a:prstGeom>
          <a:noFill/>
        </p:spPr>
        <p:txBody>
          <a:bodyPr wrap="none" rtlCol="0">
            <a:spAutoFit/>
          </a:bodyPr>
          <a:lstStyle/>
          <a:p>
            <a:r>
              <a:rPr kumimoji="1" lang="ja-JP" altLang="en-US" sz="1000">
                <a:latin typeface="+mn-ea"/>
              </a:rPr>
              <a:t>センターカメラ同様怪獣と部隊キャラの正面対峙がわかるようなカメラだが、</a:t>
            </a:r>
            <a:endParaRPr kumimoji="1" lang="en-US" altLang="ja-JP" sz="1000">
              <a:latin typeface="+mn-ea"/>
            </a:endParaRPr>
          </a:p>
          <a:p>
            <a:r>
              <a:rPr kumimoji="1" lang="ja-JP" altLang="en-US" sz="1000">
                <a:latin typeface="+mn-ea"/>
              </a:rPr>
              <a:t>カメラは移動する。立ち位置についてはセンターカメラに近い状態（または同じ）で</a:t>
            </a:r>
            <a:endParaRPr kumimoji="1" lang="en-US" altLang="ja-JP" sz="1000">
              <a:latin typeface="+mn-ea"/>
            </a:endParaRPr>
          </a:p>
          <a:p>
            <a:r>
              <a:rPr kumimoji="1" lang="ja-JP" altLang="en-US" sz="1000">
                <a:latin typeface="+mn-ea"/>
              </a:rPr>
              <a:t>その立ち位置で怪獣、部隊双方が移る程度の移動とする。</a:t>
            </a:r>
            <a:endParaRPr kumimoji="1" lang="en-US" altLang="ja-JP" sz="1000">
              <a:latin typeface="+mn-ea"/>
            </a:endParaRPr>
          </a:p>
        </p:txBody>
      </p:sp>
      <p:sp>
        <p:nvSpPr>
          <p:cNvPr id="38" name="テキスト ボックス 37">
            <a:extLst>
              <a:ext uri="{FF2B5EF4-FFF2-40B4-BE49-F238E27FC236}">
                <a16:creationId xmlns:a16="http://schemas.microsoft.com/office/drawing/2014/main" id="{515055E7-ACD0-4257-8550-7AFBAFA78289}"/>
              </a:ext>
            </a:extLst>
          </p:cNvPr>
          <p:cNvSpPr txBox="1"/>
          <p:nvPr/>
        </p:nvSpPr>
        <p:spPr>
          <a:xfrm>
            <a:off x="536446" y="3059796"/>
            <a:ext cx="1107996" cy="276999"/>
          </a:xfrm>
          <a:prstGeom prst="rect">
            <a:avLst/>
          </a:prstGeom>
          <a:noFill/>
        </p:spPr>
        <p:txBody>
          <a:bodyPr wrap="none" rtlCol="0">
            <a:spAutoFit/>
          </a:bodyPr>
          <a:lstStyle/>
          <a:p>
            <a:r>
              <a:rPr kumimoji="1" lang="ja-JP" altLang="en-US" sz="1200" b="1"/>
              <a:t>○演出カメラ</a:t>
            </a:r>
            <a:endParaRPr kumimoji="1" lang="ja-JP" altLang="en-US" sz="1200" b="1" dirty="0"/>
          </a:p>
        </p:txBody>
      </p:sp>
      <p:sp>
        <p:nvSpPr>
          <p:cNvPr id="39" name="テキスト ボックス 38">
            <a:extLst>
              <a:ext uri="{FF2B5EF4-FFF2-40B4-BE49-F238E27FC236}">
                <a16:creationId xmlns:a16="http://schemas.microsoft.com/office/drawing/2014/main" id="{9515FA48-44A9-4B96-B46C-B608B5E05E65}"/>
              </a:ext>
            </a:extLst>
          </p:cNvPr>
          <p:cNvSpPr txBox="1"/>
          <p:nvPr/>
        </p:nvSpPr>
        <p:spPr>
          <a:xfrm>
            <a:off x="690270" y="3300892"/>
            <a:ext cx="5250155" cy="553998"/>
          </a:xfrm>
          <a:prstGeom prst="rect">
            <a:avLst/>
          </a:prstGeom>
          <a:noFill/>
        </p:spPr>
        <p:txBody>
          <a:bodyPr wrap="none" rtlCol="0">
            <a:spAutoFit/>
          </a:bodyPr>
          <a:lstStyle/>
          <a:p>
            <a:r>
              <a:rPr kumimoji="1" lang="en-US" altLang="ja-JP" sz="1000">
                <a:latin typeface="+mn-ea"/>
              </a:rPr>
              <a:t>1st</a:t>
            </a:r>
            <a:r>
              <a:rPr kumimoji="1" lang="ja-JP" altLang="en-US" sz="1000">
                <a:latin typeface="+mn-ea"/>
              </a:rPr>
              <a:t>で作成したキャラの背後からやキャラの正面から、主に怪獣を俯瞰から見下ろすなど</a:t>
            </a:r>
            <a:endParaRPr kumimoji="1" lang="en-US" altLang="ja-JP" sz="1000">
              <a:latin typeface="+mn-ea"/>
            </a:endParaRPr>
          </a:p>
          <a:p>
            <a:r>
              <a:rPr kumimoji="1" lang="ja-JP" altLang="en-US" sz="1000">
                <a:latin typeface="+mn-ea"/>
              </a:rPr>
              <a:t>絵的に見せたいカメラの動きとする。（固定のカメラもある）</a:t>
            </a:r>
            <a:endParaRPr kumimoji="1" lang="en-US" altLang="ja-JP" sz="1000">
              <a:latin typeface="+mn-ea"/>
            </a:endParaRPr>
          </a:p>
          <a:p>
            <a:r>
              <a:rPr kumimoji="1" lang="ja-JP" altLang="en-US" sz="1000">
                <a:latin typeface="+mn-ea"/>
              </a:rPr>
              <a:t>演出カメラは複数持てることができるようにし、それぞれ専用の立ち位置を持つ。</a:t>
            </a:r>
            <a:endParaRPr kumimoji="1" lang="en-US" altLang="ja-JP" sz="1000">
              <a:latin typeface="+mn-ea"/>
            </a:endParaRPr>
          </a:p>
        </p:txBody>
      </p:sp>
      <p:sp>
        <p:nvSpPr>
          <p:cNvPr id="40" name="テキスト ボックス 39">
            <a:extLst>
              <a:ext uri="{FF2B5EF4-FFF2-40B4-BE49-F238E27FC236}">
                <a16:creationId xmlns:a16="http://schemas.microsoft.com/office/drawing/2014/main" id="{2DC336CD-8CEA-4B3B-9BDA-0E1CD83767AD}"/>
              </a:ext>
            </a:extLst>
          </p:cNvPr>
          <p:cNvSpPr txBox="1"/>
          <p:nvPr/>
        </p:nvSpPr>
        <p:spPr>
          <a:xfrm>
            <a:off x="536446" y="4238679"/>
            <a:ext cx="4288353" cy="246221"/>
          </a:xfrm>
          <a:prstGeom prst="rect">
            <a:avLst/>
          </a:prstGeom>
          <a:noFill/>
        </p:spPr>
        <p:txBody>
          <a:bodyPr wrap="none" rtlCol="0">
            <a:spAutoFit/>
          </a:bodyPr>
          <a:lstStyle/>
          <a:p>
            <a:r>
              <a:rPr kumimoji="1" lang="ja-JP" altLang="en-US" sz="1000">
                <a:latin typeface="+mn-ea"/>
              </a:rPr>
              <a:t>カメラの切り替えタイミングについては以下の３パターンを想定する。</a:t>
            </a:r>
            <a:endParaRPr kumimoji="1" lang="en-US" altLang="ja-JP" sz="1000">
              <a:latin typeface="+mn-ea"/>
            </a:endParaRPr>
          </a:p>
        </p:txBody>
      </p:sp>
      <p:sp>
        <p:nvSpPr>
          <p:cNvPr id="41" name="テキスト ボックス 40">
            <a:extLst>
              <a:ext uri="{FF2B5EF4-FFF2-40B4-BE49-F238E27FC236}">
                <a16:creationId xmlns:a16="http://schemas.microsoft.com/office/drawing/2014/main" id="{508D44D2-3986-42AB-A9E7-F90FAFEFAA27}"/>
              </a:ext>
            </a:extLst>
          </p:cNvPr>
          <p:cNvSpPr txBox="1"/>
          <p:nvPr/>
        </p:nvSpPr>
        <p:spPr>
          <a:xfrm>
            <a:off x="536446" y="4500790"/>
            <a:ext cx="655949" cy="246221"/>
          </a:xfrm>
          <a:prstGeom prst="rect">
            <a:avLst/>
          </a:prstGeom>
          <a:noFill/>
        </p:spPr>
        <p:txBody>
          <a:bodyPr wrap="none" rtlCol="0">
            <a:spAutoFit/>
          </a:bodyPr>
          <a:lstStyle/>
          <a:p>
            <a:r>
              <a:rPr kumimoji="1" lang="en-US" altLang="ja-JP" sz="1000" b="1">
                <a:latin typeface="+mn-ea"/>
              </a:rPr>
              <a:t>1</a:t>
            </a:r>
            <a:r>
              <a:rPr kumimoji="1" lang="ja-JP" altLang="en-US" sz="1000" b="1">
                <a:latin typeface="+mn-ea"/>
              </a:rPr>
              <a:t>．時間</a:t>
            </a:r>
            <a:endParaRPr kumimoji="1" lang="en-US" altLang="ja-JP" sz="1000" b="1">
              <a:latin typeface="+mn-ea"/>
            </a:endParaRPr>
          </a:p>
        </p:txBody>
      </p:sp>
      <p:sp>
        <p:nvSpPr>
          <p:cNvPr id="43" name="テキスト ボックス 42">
            <a:extLst>
              <a:ext uri="{FF2B5EF4-FFF2-40B4-BE49-F238E27FC236}">
                <a16:creationId xmlns:a16="http://schemas.microsoft.com/office/drawing/2014/main" id="{6CCC9F5B-ED02-4AF6-AA57-38404CA0B71C}"/>
              </a:ext>
            </a:extLst>
          </p:cNvPr>
          <p:cNvSpPr txBox="1"/>
          <p:nvPr/>
        </p:nvSpPr>
        <p:spPr>
          <a:xfrm>
            <a:off x="536446" y="5024044"/>
            <a:ext cx="1297150" cy="246221"/>
          </a:xfrm>
          <a:prstGeom prst="rect">
            <a:avLst/>
          </a:prstGeom>
          <a:noFill/>
        </p:spPr>
        <p:txBody>
          <a:bodyPr wrap="none" rtlCol="0">
            <a:spAutoFit/>
          </a:bodyPr>
          <a:lstStyle/>
          <a:p>
            <a:r>
              <a:rPr kumimoji="1" lang="en-US" altLang="ja-JP" sz="1000" b="1">
                <a:latin typeface="+mn-ea"/>
              </a:rPr>
              <a:t>2</a:t>
            </a:r>
            <a:r>
              <a:rPr kumimoji="1" lang="ja-JP" altLang="en-US" sz="1000" b="1">
                <a:latin typeface="+mn-ea"/>
              </a:rPr>
              <a:t>．カメラ移動終了</a:t>
            </a:r>
            <a:endParaRPr kumimoji="1" lang="en-US" altLang="ja-JP" sz="1000" b="1">
              <a:latin typeface="+mn-ea"/>
            </a:endParaRPr>
          </a:p>
        </p:txBody>
      </p:sp>
      <p:sp>
        <p:nvSpPr>
          <p:cNvPr id="44" name="テキスト ボックス 43">
            <a:extLst>
              <a:ext uri="{FF2B5EF4-FFF2-40B4-BE49-F238E27FC236}">
                <a16:creationId xmlns:a16="http://schemas.microsoft.com/office/drawing/2014/main" id="{D2552E35-9040-40CE-A13B-61CC8C06D52F}"/>
              </a:ext>
            </a:extLst>
          </p:cNvPr>
          <p:cNvSpPr txBox="1"/>
          <p:nvPr/>
        </p:nvSpPr>
        <p:spPr>
          <a:xfrm>
            <a:off x="536446" y="5555223"/>
            <a:ext cx="1425390" cy="246221"/>
          </a:xfrm>
          <a:prstGeom prst="rect">
            <a:avLst/>
          </a:prstGeom>
          <a:noFill/>
        </p:spPr>
        <p:txBody>
          <a:bodyPr wrap="none" rtlCol="0">
            <a:spAutoFit/>
          </a:bodyPr>
          <a:lstStyle/>
          <a:p>
            <a:r>
              <a:rPr kumimoji="1" lang="en-US" altLang="ja-JP" sz="1000" b="1">
                <a:latin typeface="+mn-ea"/>
              </a:rPr>
              <a:t>3</a:t>
            </a:r>
            <a:r>
              <a:rPr kumimoji="1" lang="ja-JP" altLang="en-US" sz="1000" b="1">
                <a:latin typeface="+mn-ea"/>
              </a:rPr>
              <a:t>．カットシーン開始</a:t>
            </a:r>
            <a:endParaRPr kumimoji="1" lang="en-US" altLang="ja-JP" sz="1000" b="1">
              <a:latin typeface="+mn-ea"/>
            </a:endParaRPr>
          </a:p>
        </p:txBody>
      </p:sp>
      <p:sp>
        <p:nvSpPr>
          <p:cNvPr id="45" name="テキスト ボックス 44">
            <a:extLst>
              <a:ext uri="{FF2B5EF4-FFF2-40B4-BE49-F238E27FC236}">
                <a16:creationId xmlns:a16="http://schemas.microsoft.com/office/drawing/2014/main" id="{14DFBB89-772C-48D8-980A-A4F9AD91E45C}"/>
              </a:ext>
            </a:extLst>
          </p:cNvPr>
          <p:cNvSpPr txBox="1"/>
          <p:nvPr/>
        </p:nvSpPr>
        <p:spPr>
          <a:xfrm>
            <a:off x="690270" y="4750668"/>
            <a:ext cx="3647152" cy="246221"/>
          </a:xfrm>
          <a:prstGeom prst="rect">
            <a:avLst/>
          </a:prstGeom>
          <a:noFill/>
        </p:spPr>
        <p:txBody>
          <a:bodyPr wrap="none" rtlCol="0">
            <a:spAutoFit/>
          </a:bodyPr>
          <a:lstStyle/>
          <a:p>
            <a:r>
              <a:rPr kumimoji="1" lang="ja-JP" altLang="en-US" sz="1000">
                <a:latin typeface="+mn-ea"/>
              </a:rPr>
              <a:t>主にセンターカメラ用。設定した一定時間後に切り替わる。</a:t>
            </a:r>
            <a:endParaRPr kumimoji="1" lang="en-US" altLang="ja-JP" sz="1000">
              <a:latin typeface="+mn-ea"/>
            </a:endParaRPr>
          </a:p>
        </p:txBody>
      </p:sp>
      <p:sp>
        <p:nvSpPr>
          <p:cNvPr id="46" name="テキスト ボックス 45">
            <a:extLst>
              <a:ext uri="{FF2B5EF4-FFF2-40B4-BE49-F238E27FC236}">
                <a16:creationId xmlns:a16="http://schemas.microsoft.com/office/drawing/2014/main" id="{2FF58BE9-D9D2-483D-92CC-AFD811E270C4}"/>
              </a:ext>
            </a:extLst>
          </p:cNvPr>
          <p:cNvSpPr txBox="1"/>
          <p:nvPr/>
        </p:nvSpPr>
        <p:spPr>
          <a:xfrm>
            <a:off x="536446" y="6021144"/>
            <a:ext cx="1425390" cy="246221"/>
          </a:xfrm>
          <a:prstGeom prst="rect">
            <a:avLst/>
          </a:prstGeom>
          <a:noFill/>
        </p:spPr>
        <p:txBody>
          <a:bodyPr wrap="none" rtlCol="0">
            <a:spAutoFit/>
          </a:bodyPr>
          <a:lstStyle/>
          <a:p>
            <a:r>
              <a:rPr kumimoji="1" lang="en-US" altLang="ja-JP" sz="1000" b="1">
                <a:latin typeface="+mn-ea"/>
              </a:rPr>
              <a:t>4</a:t>
            </a:r>
            <a:r>
              <a:rPr kumimoji="1" lang="ja-JP" altLang="en-US" sz="1000" b="1">
                <a:latin typeface="+mn-ea"/>
              </a:rPr>
              <a:t>．カットシーン終了</a:t>
            </a:r>
            <a:endParaRPr kumimoji="1" lang="en-US" altLang="ja-JP" sz="1000" b="1">
              <a:latin typeface="+mn-ea"/>
            </a:endParaRPr>
          </a:p>
        </p:txBody>
      </p:sp>
      <p:sp>
        <p:nvSpPr>
          <p:cNvPr id="47" name="テキスト ボックス 46">
            <a:extLst>
              <a:ext uri="{FF2B5EF4-FFF2-40B4-BE49-F238E27FC236}">
                <a16:creationId xmlns:a16="http://schemas.microsoft.com/office/drawing/2014/main" id="{77EC71F6-DE30-45E6-91CC-ADC85CFF1678}"/>
              </a:ext>
            </a:extLst>
          </p:cNvPr>
          <p:cNvSpPr txBox="1"/>
          <p:nvPr/>
        </p:nvSpPr>
        <p:spPr>
          <a:xfrm>
            <a:off x="690270" y="5795036"/>
            <a:ext cx="6894836" cy="246221"/>
          </a:xfrm>
          <a:prstGeom prst="rect">
            <a:avLst/>
          </a:prstGeom>
          <a:noFill/>
        </p:spPr>
        <p:txBody>
          <a:bodyPr wrap="none" rtlCol="0">
            <a:spAutoFit/>
          </a:bodyPr>
          <a:lstStyle/>
          <a:p>
            <a:r>
              <a:rPr kumimoji="1" lang="en-US" altLang="ja-JP" sz="1000">
                <a:latin typeface="+mn-ea"/>
              </a:rPr>
              <a:t>TR</a:t>
            </a:r>
            <a:r>
              <a:rPr kumimoji="1" lang="ja-JP" altLang="en-US" sz="1000">
                <a:latin typeface="+mn-ea"/>
              </a:rPr>
              <a:t>カード、支援兵器、キズナ連携、怪獣の攻撃・行動のカットシーンが始まったら稼働中のカメラ演出を停止する。</a:t>
            </a:r>
            <a:endParaRPr kumimoji="1" lang="en-US" altLang="ja-JP" sz="1000">
              <a:latin typeface="+mn-ea"/>
            </a:endParaRPr>
          </a:p>
        </p:txBody>
      </p:sp>
      <p:sp>
        <p:nvSpPr>
          <p:cNvPr id="48" name="テキスト ボックス 47">
            <a:extLst>
              <a:ext uri="{FF2B5EF4-FFF2-40B4-BE49-F238E27FC236}">
                <a16:creationId xmlns:a16="http://schemas.microsoft.com/office/drawing/2014/main" id="{71349952-815B-4DD3-AAED-5D0708798A1C}"/>
              </a:ext>
            </a:extLst>
          </p:cNvPr>
          <p:cNvSpPr txBox="1"/>
          <p:nvPr/>
        </p:nvSpPr>
        <p:spPr>
          <a:xfrm>
            <a:off x="690270" y="5263809"/>
            <a:ext cx="5779146" cy="246221"/>
          </a:xfrm>
          <a:prstGeom prst="rect">
            <a:avLst/>
          </a:prstGeom>
          <a:noFill/>
        </p:spPr>
        <p:txBody>
          <a:bodyPr wrap="none" rtlCol="0">
            <a:spAutoFit/>
          </a:bodyPr>
          <a:lstStyle/>
          <a:p>
            <a:r>
              <a:rPr kumimoji="1" lang="ja-JP" altLang="en-US" sz="1000">
                <a:latin typeface="+mn-ea"/>
              </a:rPr>
              <a:t>カメラの移動が終了したら切り替わる。（移動については時間で制御想定なので、</a:t>
            </a:r>
            <a:r>
              <a:rPr kumimoji="1" lang="en-US" altLang="ja-JP" sz="1000">
                <a:latin typeface="+mn-ea"/>
              </a:rPr>
              <a:t>1</a:t>
            </a:r>
            <a:r>
              <a:rPr kumimoji="1" lang="ja-JP" altLang="en-US" sz="1000">
                <a:latin typeface="+mn-ea"/>
              </a:rPr>
              <a:t>と同じかも）</a:t>
            </a:r>
            <a:endParaRPr kumimoji="1" lang="en-US" altLang="ja-JP" sz="1000">
              <a:latin typeface="+mn-ea"/>
            </a:endParaRPr>
          </a:p>
        </p:txBody>
      </p:sp>
      <p:sp>
        <p:nvSpPr>
          <p:cNvPr id="50" name="テキスト ボックス 49">
            <a:extLst>
              <a:ext uri="{FF2B5EF4-FFF2-40B4-BE49-F238E27FC236}">
                <a16:creationId xmlns:a16="http://schemas.microsoft.com/office/drawing/2014/main" id="{3B27B1BF-C821-423B-9D57-5B1FB185406D}"/>
              </a:ext>
            </a:extLst>
          </p:cNvPr>
          <p:cNvSpPr txBox="1"/>
          <p:nvPr/>
        </p:nvSpPr>
        <p:spPr>
          <a:xfrm>
            <a:off x="690270" y="6268536"/>
            <a:ext cx="3472425" cy="246221"/>
          </a:xfrm>
          <a:prstGeom prst="rect">
            <a:avLst/>
          </a:prstGeom>
          <a:noFill/>
        </p:spPr>
        <p:txBody>
          <a:bodyPr wrap="none" rtlCol="0">
            <a:spAutoFit/>
          </a:bodyPr>
          <a:lstStyle/>
          <a:p>
            <a:r>
              <a:rPr kumimoji="1" lang="ja-JP" altLang="en-US" sz="1000">
                <a:latin typeface="+mn-ea"/>
              </a:rPr>
              <a:t>カットシーン終了後には必ず基本カメラに切り替わる。</a:t>
            </a:r>
            <a:endParaRPr kumimoji="1" lang="en-US" altLang="ja-JP" sz="1000">
              <a:latin typeface="+mn-ea"/>
            </a:endParaRPr>
          </a:p>
        </p:txBody>
      </p:sp>
    </p:spTree>
    <p:extLst>
      <p:ext uri="{BB962C8B-B14F-4D97-AF65-F5344CB8AC3E}">
        <p14:creationId xmlns:p14="http://schemas.microsoft.com/office/powerpoint/2010/main" val="32605015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cxnSp>
        <p:nvCxnSpPr>
          <p:cNvPr id="3" name="直線コネクタ 2">
            <a:extLst>
              <a:ext uri="{FF2B5EF4-FFF2-40B4-BE49-F238E27FC236}">
                <a16:creationId xmlns:a16="http://schemas.microsoft.com/office/drawing/2014/main" id="{9A041F29-C11B-4040-AE3A-DFF255CAB03E}"/>
              </a:ext>
            </a:extLst>
          </p:cNvPr>
          <p:cNvCxnSpPr/>
          <p:nvPr/>
        </p:nvCxnSpPr>
        <p:spPr>
          <a:xfrm>
            <a:off x="4333251" y="5730531"/>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61" name="テキスト ボックス 60">
            <a:extLst>
              <a:ext uri="{FF2B5EF4-FFF2-40B4-BE49-F238E27FC236}">
                <a16:creationId xmlns:a16="http://schemas.microsoft.com/office/drawing/2014/main" id="{0910ADBF-24D3-46F8-96ED-E91BE2A64B5B}"/>
              </a:ext>
            </a:extLst>
          </p:cNvPr>
          <p:cNvSpPr txBox="1"/>
          <p:nvPr/>
        </p:nvSpPr>
        <p:spPr>
          <a:xfrm>
            <a:off x="415419" y="495570"/>
            <a:ext cx="2159566" cy="307777"/>
          </a:xfrm>
          <a:prstGeom prst="rect">
            <a:avLst/>
          </a:prstGeom>
          <a:noFill/>
        </p:spPr>
        <p:txBody>
          <a:bodyPr wrap="none" rtlCol="0">
            <a:spAutoFit/>
          </a:bodyPr>
          <a:lstStyle/>
          <a:p>
            <a:r>
              <a:rPr kumimoji="1" lang="ja-JP" altLang="en-US" sz="1400" b="1"/>
              <a:t>●カメラの切り替え順番</a:t>
            </a:r>
            <a:endParaRPr kumimoji="1" lang="ja-JP" altLang="en-US" sz="1400" b="1" dirty="0"/>
          </a:p>
        </p:txBody>
      </p:sp>
      <p:sp>
        <p:nvSpPr>
          <p:cNvPr id="66" name="テキスト ボックス 65">
            <a:extLst>
              <a:ext uri="{FF2B5EF4-FFF2-40B4-BE49-F238E27FC236}">
                <a16:creationId xmlns:a16="http://schemas.microsoft.com/office/drawing/2014/main" id="{4DA0723C-628A-4037-9B7D-B944851EC14A}"/>
              </a:ext>
            </a:extLst>
          </p:cNvPr>
          <p:cNvSpPr txBox="1"/>
          <p:nvPr/>
        </p:nvSpPr>
        <p:spPr>
          <a:xfrm>
            <a:off x="527828" y="803347"/>
            <a:ext cx="5186035" cy="707886"/>
          </a:xfrm>
          <a:prstGeom prst="rect">
            <a:avLst/>
          </a:prstGeom>
          <a:noFill/>
        </p:spPr>
        <p:txBody>
          <a:bodyPr wrap="none" rtlCol="0">
            <a:spAutoFit/>
          </a:bodyPr>
          <a:lstStyle/>
          <a:p>
            <a:r>
              <a:rPr kumimoji="1" lang="ja-JP" altLang="en-US" sz="1000">
                <a:latin typeface="+mn-ea"/>
              </a:rPr>
              <a:t>カメラ演出から次のカメラ演出に切り替わるとき、</a:t>
            </a:r>
            <a:endParaRPr kumimoji="1" lang="en-US" altLang="ja-JP" sz="1000">
              <a:latin typeface="+mn-ea"/>
            </a:endParaRPr>
          </a:p>
          <a:p>
            <a:r>
              <a:rPr kumimoji="1" lang="ja-JP" altLang="en-US" sz="1000">
                <a:latin typeface="+mn-ea"/>
              </a:rPr>
              <a:t>基本的には「基本カメラ」→「演出カメラ」と交互に切り替わるような想定となるが、</a:t>
            </a:r>
            <a:endParaRPr kumimoji="1" lang="en-US" altLang="ja-JP" sz="1000">
              <a:latin typeface="+mn-ea"/>
            </a:endParaRPr>
          </a:p>
          <a:p>
            <a:r>
              <a:rPr kumimoji="1" lang="ja-JP" altLang="en-US" sz="1000">
                <a:latin typeface="+mn-ea"/>
              </a:rPr>
              <a:t>たまに「演出カメラ」→「演出カメラ」となることでメリハリが出せる。</a:t>
            </a:r>
            <a:endParaRPr kumimoji="1" lang="en-US" altLang="ja-JP" sz="1000">
              <a:latin typeface="+mn-ea"/>
            </a:endParaRPr>
          </a:p>
          <a:p>
            <a:r>
              <a:rPr kumimoji="1" lang="ja-JP" altLang="en-US" sz="1000">
                <a:latin typeface="+mn-ea"/>
              </a:rPr>
              <a:t>そのためカメラ挙動の抽選については以下のようにする。</a:t>
            </a:r>
            <a:endParaRPr kumimoji="1" lang="en-US" altLang="ja-JP" sz="1000">
              <a:latin typeface="+mn-ea"/>
            </a:endParaRPr>
          </a:p>
        </p:txBody>
      </p:sp>
      <p:sp>
        <p:nvSpPr>
          <p:cNvPr id="43" name="テキスト ボックス 42">
            <a:extLst>
              <a:ext uri="{FF2B5EF4-FFF2-40B4-BE49-F238E27FC236}">
                <a16:creationId xmlns:a16="http://schemas.microsoft.com/office/drawing/2014/main" id="{F74A9D77-7CC0-47AD-AEC9-F33957608190}"/>
              </a:ext>
            </a:extLst>
          </p:cNvPr>
          <p:cNvSpPr txBox="1"/>
          <p:nvPr/>
        </p:nvSpPr>
        <p:spPr>
          <a:xfrm>
            <a:off x="527828" y="1551253"/>
            <a:ext cx="2579552" cy="246221"/>
          </a:xfrm>
          <a:prstGeom prst="rect">
            <a:avLst/>
          </a:prstGeom>
          <a:noFill/>
        </p:spPr>
        <p:txBody>
          <a:bodyPr wrap="none" rtlCol="0">
            <a:spAutoFit/>
          </a:bodyPr>
          <a:lstStyle/>
          <a:p>
            <a:r>
              <a:rPr kumimoji="1" lang="en-US" altLang="ja-JP" sz="1000" b="1">
                <a:latin typeface="+mn-ea"/>
              </a:rPr>
              <a:t>1</a:t>
            </a:r>
            <a:r>
              <a:rPr kumimoji="1" lang="ja-JP" altLang="en-US" sz="1000" b="1">
                <a:latin typeface="+mn-ea"/>
              </a:rPr>
              <a:t>．センタ</a:t>
            </a:r>
            <a:r>
              <a:rPr kumimoji="1" lang="en-US" altLang="ja-JP" sz="1000" b="1">
                <a:latin typeface="+mn-ea"/>
              </a:rPr>
              <a:t>―</a:t>
            </a:r>
            <a:r>
              <a:rPr kumimoji="1" lang="ja-JP" altLang="en-US" sz="1000" b="1">
                <a:latin typeface="+mn-ea"/>
              </a:rPr>
              <a:t>カメラ、基本カメラ後の抽選</a:t>
            </a:r>
            <a:endParaRPr kumimoji="1" lang="en-US" altLang="ja-JP" sz="1000" b="1">
              <a:latin typeface="+mn-ea"/>
            </a:endParaRPr>
          </a:p>
        </p:txBody>
      </p:sp>
      <p:sp>
        <p:nvSpPr>
          <p:cNvPr id="44" name="テキスト ボックス 43">
            <a:extLst>
              <a:ext uri="{FF2B5EF4-FFF2-40B4-BE49-F238E27FC236}">
                <a16:creationId xmlns:a16="http://schemas.microsoft.com/office/drawing/2014/main" id="{CE93F0C7-3E3D-4EAC-8C78-86A268A05160}"/>
              </a:ext>
            </a:extLst>
          </p:cNvPr>
          <p:cNvSpPr txBox="1"/>
          <p:nvPr/>
        </p:nvSpPr>
        <p:spPr>
          <a:xfrm>
            <a:off x="702357" y="1812269"/>
            <a:ext cx="4416594" cy="400110"/>
          </a:xfrm>
          <a:prstGeom prst="rect">
            <a:avLst/>
          </a:prstGeom>
          <a:noFill/>
        </p:spPr>
        <p:txBody>
          <a:bodyPr wrap="none" rtlCol="0">
            <a:spAutoFit/>
          </a:bodyPr>
          <a:lstStyle/>
          <a:p>
            <a:r>
              <a:rPr kumimoji="1" lang="ja-JP" altLang="en-US" sz="1000">
                <a:latin typeface="+mn-ea"/>
              </a:rPr>
              <a:t>センターカメラ、基本カメラの後には必ず演出カメラが来るようにする。</a:t>
            </a:r>
            <a:endParaRPr kumimoji="1" lang="en-US" altLang="ja-JP" sz="1000">
              <a:latin typeface="+mn-ea"/>
            </a:endParaRPr>
          </a:p>
          <a:p>
            <a:r>
              <a:rPr kumimoji="1" lang="ja-JP" altLang="en-US" sz="1000">
                <a:latin typeface="+mn-ea"/>
              </a:rPr>
              <a:t>演出カメラごとのウェイトを設定し、それによる抽選を行う。</a:t>
            </a:r>
            <a:endParaRPr kumimoji="1" lang="en-US" altLang="ja-JP" sz="1000">
              <a:latin typeface="+mn-ea"/>
            </a:endParaRPr>
          </a:p>
        </p:txBody>
      </p:sp>
      <p:sp>
        <p:nvSpPr>
          <p:cNvPr id="45" name="テキスト ボックス 44">
            <a:extLst>
              <a:ext uri="{FF2B5EF4-FFF2-40B4-BE49-F238E27FC236}">
                <a16:creationId xmlns:a16="http://schemas.microsoft.com/office/drawing/2014/main" id="{0BC20EBF-A200-4D83-A0CB-399C3C040BC1}"/>
              </a:ext>
            </a:extLst>
          </p:cNvPr>
          <p:cNvSpPr txBox="1"/>
          <p:nvPr/>
        </p:nvSpPr>
        <p:spPr>
          <a:xfrm>
            <a:off x="527828" y="2310949"/>
            <a:ext cx="2964273" cy="246221"/>
          </a:xfrm>
          <a:prstGeom prst="rect">
            <a:avLst/>
          </a:prstGeom>
          <a:noFill/>
        </p:spPr>
        <p:txBody>
          <a:bodyPr wrap="none" rtlCol="0">
            <a:spAutoFit/>
          </a:bodyPr>
          <a:lstStyle/>
          <a:p>
            <a:r>
              <a:rPr kumimoji="1" lang="en-US" altLang="ja-JP" sz="1000" b="1">
                <a:latin typeface="+mn-ea"/>
              </a:rPr>
              <a:t>2</a:t>
            </a:r>
            <a:r>
              <a:rPr kumimoji="1" lang="ja-JP" altLang="en-US" sz="1000" b="1">
                <a:latin typeface="+mn-ea"/>
              </a:rPr>
              <a:t>．演出カメラ後、基本カメラにもどるかどうか</a:t>
            </a:r>
            <a:endParaRPr kumimoji="1" lang="en-US" altLang="ja-JP" sz="1000" b="1">
              <a:latin typeface="+mn-ea"/>
            </a:endParaRPr>
          </a:p>
        </p:txBody>
      </p:sp>
      <p:sp>
        <p:nvSpPr>
          <p:cNvPr id="46" name="テキスト ボックス 45">
            <a:extLst>
              <a:ext uri="{FF2B5EF4-FFF2-40B4-BE49-F238E27FC236}">
                <a16:creationId xmlns:a16="http://schemas.microsoft.com/office/drawing/2014/main" id="{C815387F-DC3A-4362-A4B4-DD027F86D559}"/>
              </a:ext>
            </a:extLst>
          </p:cNvPr>
          <p:cNvSpPr txBox="1"/>
          <p:nvPr/>
        </p:nvSpPr>
        <p:spPr>
          <a:xfrm>
            <a:off x="702357" y="2568304"/>
            <a:ext cx="6633547" cy="861774"/>
          </a:xfrm>
          <a:prstGeom prst="rect">
            <a:avLst/>
          </a:prstGeom>
          <a:noFill/>
        </p:spPr>
        <p:txBody>
          <a:bodyPr wrap="none" rtlCol="0">
            <a:spAutoFit/>
          </a:bodyPr>
          <a:lstStyle/>
          <a:p>
            <a:r>
              <a:rPr kumimoji="1" lang="ja-JP" altLang="en-US" sz="1000">
                <a:latin typeface="+mn-ea"/>
              </a:rPr>
              <a:t>演出カメラ後、</a:t>
            </a:r>
            <a:r>
              <a:rPr kumimoji="1" lang="en-US" altLang="ja-JP" sz="1000">
                <a:latin typeface="+mn-ea"/>
              </a:rPr>
              <a:t>30%</a:t>
            </a:r>
            <a:r>
              <a:rPr kumimoji="1" lang="ja-JP" altLang="en-US" sz="1000">
                <a:latin typeface="+mn-ea"/>
              </a:rPr>
              <a:t>の確率で次のカメラも演出カメラとなる。</a:t>
            </a:r>
            <a:endParaRPr kumimoji="1" lang="en-US" altLang="ja-JP" sz="1000">
              <a:latin typeface="+mn-ea"/>
            </a:endParaRPr>
          </a:p>
          <a:p>
            <a:r>
              <a:rPr kumimoji="1" lang="ja-JP" altLang="en-US" sz="1000">
                <a:latin typeface="+mn-ea"/>
              </a:rPr>
              <a:t>この２回目の演出カメラ後の抽選の度に</a:t>
            </a:r>
            <a:r>
              <a:rPr kumimoji="1" lang="en-US" altLang="ja-JP" sz="1000">
                <a:latin typeface="+mn-ea"/>
              </a:rPr>
              <a:t>-15%</a:t>
            </a:r>
            <a:r>
              <a:rPr kumimoji="1" lang="ja-JP" altLang="en-US" sz="1000">
                <a:latin typeface="+mn-ea"/>
              </a:rPr>
              <a:t>して抽選する。</a:t>
            </a:r>
            <a:endParaRPr kumimoji="1" lang="en-US" altLang="ja-JP" sz="1000">
              <a:latin typeface="+mn-ea"/>
            </a:endParaRPr>
          </a:p>
          <a:p>
            <a:r>
              <a:rPr kumimoji="1" lang="ja-JP" altLang="en-US" sz="1000">
                <a:latin typeface="+mn-ea"/>
              </a:rPr>
              <a:t>（このため演出カメラは最大で３回連続までしか続かないようになる）</a:t>
            </a:r>
            <a:endParaRPr kumimoji="1" lang="en-US" altLang="ja-JP" sz="1000">
              <a:latin typeface="+mn-ea"/>
            </a:endParaRPr>
          </a:p>
          <a:p>
            <a:endParaRPr kumimoji="1" lang="en-US" altLang="ja-JP" sz="1000">
              <a:latin typeface="+mn-ea"/>
            </a:endParaRPr>
          </a:p>
          <a:p>
            <a:r>
              <a:rPr kumimoji="1" lang="ja-JP" altLang="en-US" sz="1000">
                <a:latin typeface="+mn-ea"/>
              </a:rPr>
              <a:t>１度基本カメラに戻ったらこの抽選のペナルティは解除され、その後の演出カメラ後の抽選は</a:t>
            </a:r>
            <a:r>
              <a:rPr kumimoji="1" lang="en-US" altLang="ja-JP" sz="1000">
                <a:latin typeface="+mn-ea"/>
              </a:rPr>
              <a:t>30%</a:t>
            </a:r>
            <a:r>
              <a:rPr kumimoji="1" lang="ja-JP" altLang="en-US" sz="1000">
                <a:latin typeface="+mn-ea"/>
              </a:rPr>
              <a:t>からとなる。</a:t>
            </a:r>
            <a:endParaRPr kumimoji="1" lang="en-US" altLang="ja-JP" sz="1000">
              <a:latin typeface="+mn-ea"/>
            </a:endParaRPr>
          </a:p>
        </p:txBody>
      </p:sp>
      <p:sp>
        <p:nvSpPr>
          <p:cNvPr id="47" name="テキスト ボックス 46">
            <a:extLst>
              <a:ext uri="{FF2B5EF4-FFF2-40B4-BE49-F238E27FC236}">
                <a16:creationId xmlns:a16="http://schemas.microsoft.com/office/drawing/2014/main" id="{DA1486BD-35B4-4012-912D-727F382D43F9}"/>
              </a:ext>
            </a:extLst>
          </p:cNvPr>
          <p:cNvSpPr txBox="1"/>
          <p:nvPr/>
        </p:nvSpPr>
        <p:spPr>
          <a:xfrm>
            <a:off x="736962" y="3460041"/>
            <a:ext cx="1851789" cy="246221"/>
          </a:xfrm>
          <a:prstGeom prst="rect">
            <a:avLst/>
          </a:prstGeom>
          <a:noFill/>
        </p:spPr>
        <p:txBody>
          <a:bodyPr wrap="none" rtlCol="0">
            <a:spAutoFit/>
          </a:bodyPr>
          <a:lstStyle/>
          <a:p>
            <a:r>
              <a:rPr kumimoji="1" lang="ja-JP" altLang="en-US" sz="1000" b="1">
                <a:latin typeface="+mn-ea"/>
              </a:rPr>
              <a:t>・連続した場合のカメラ抽選</a:t>
            </a:r>
            <a:endParaRPr kumimoji="1" lang="en-US" altLang="ja-JP" sz="1000" b="1">
              <a:latin typeface="+mn-ea"/>
            </a:endParaRPr>
          </a:p>
        </p:txBody>
      </p:sp>
      <p:sp>
        <p:nvSpPr>
          <p:cNvPr id="48" name="テキスト ボックス 47">
            <a:extLst>
              <a:ext uri="{FF2B5EF4-FFF2-40B4-BE49-F238E27FC236}">
                <a16:creationId xmlns:a16="http://schemas.microsoft.com/office/drawing/2014/main" id="{606D30EF-0F54-446C-8823-54E623B6359D}"/>
              </a:ext>
            </a:extLst>
          </p:cNvPr>
          <p:cNvSpPr txBox="1"/>
          <p:nvPr/>
        </p:nvSpPr>
        <p:spPr>
          <a:xfrm>
            <a:off x="527828" y="4117009"/>
            <a:ext cx="1297150" cy="246221"/>
          </a:xfrm>
          <a:prstGeom prst="rect">
            <a:avLst/>
          </a:prstGeom>
          <a:noFill/>
        </p:spPr>
        <p:txBody>
          <a:bodyPr wrap="none" rtlCol="0">
            <a:spAutoFit/>
          </a:bodyPr>
          <a:lstStyle/>
          <a:p>
            <a:r>
              <a:rPr kumimoji="1" lang="en-US" altLang="ja-JP" sz="1000" b="1">
                <a:latin typeface="+mn-ea"/>
              </a:rPr>
              <a:t>3</a:t>
            </a:r>
            <a:r>
              <a:rPr kumimoji="1" lang="ja-JP" altLang="en-US" sz="1000" b="1">
                <a:latin typeface="+mn-ea"/>
              </a:rPr>
              <a:t>．カットシーン後</a:t>
            </a:r>
            <a:endParaRPr kumimoji="1" lang="en-US" altLang="ja-JP" sz="1000" b="1">
              <a:latin typeface="+mn-ea"/>
            </a:endParaRPr>
          </a:p>
        </p:txBody>
      </p:sp>
      <p:sp>
        <p:nvSpPr>
          <p:cNvPr id="50" name="テキスト ボックス 49">
            <a:extLst>
              <a:ext uri="{FF2B5EF4-FFF2-40B4-BE49-F238E27FC236}">
                <a16:creationId xmlns:a16="http://schemas.microsoft.com/office/drawing/2014/main" id="{EAEC8D5C-D1A1-4204-B88F-08434DD0F92B}"/>
              </a:ext>
            </a:extLst>
          </p:cNvPr>
          <p:cNvSpPr txBox="1"/>
          <p:nvPr/>
        </p:nvSpPr>
        <p:spPr>
          <a:xfrm>
            <a:off x="736962" y="4376637"/>
            <a:ext cx="1723549" cy="246221"/>
          </a:xfrm>
          <a:prstGeom prst="rect">
            <a:avLst/>
          </a:prstGeom>
          <a:noFill/>
        </p:spPr>
        <p:txBody>
          <a:bodyPr wrap="none" rtlCol="0">
            <a:spAutoFit/>
          </a:bodyPr>
          <a:lstStyle/>
          <a:p>
            <a:r>
              <a:rPr kumimoji="1" lang="ja-JP" altLang="en-US" sz="1000">
                <a:latin typeface="+mn-ea"/>
              </a:rPr>
              <a:t>必ず基本カメラにもどる。</a:t>
            </a:r>
            <a:endParaRPr kumimoji="1" lang="en-US" altLang="ja-JP" sz="1000">
              <a:latin typeface="+mn-ea"/>
            </a:endParaRPr>
          </a:p>
        </p:txBody>
      </p:sp>
      <p:sp>
        <p:nvSpPr>
          <p:cNvPr id="51" name="テキスト ボックス 50">
            <a:extLst>
              <a:ext uri="{FF2B5EF4-FFF2-40B4-BE49-F238E27FC236}">
                <a16:creationId xmlns:a16="http://schemas.microsoft.com/office/drawing/2014/main" id="{80F11323-836F-40EE-9321-04F77899ECEE}"/>
              </a:ext>
            </a:extLst>
          </p:cNvPr>
          <p:cNvSpPr txBox="1"/>
          <p:nvPr/>
        </p:nvSpPr>
        <p:spPr>
          <a:xfrm>
            <a:off x="900153" y="3713683"/>
            <a:ext cx="5057795" cy="400110"/>
          </a:xfrm>
          <a:prstGeom prst="rect">
            <a:avLst/>
          </a:prstGeom>
          <a:noFill/>
        </p:spPr>
        <p:txBody>
          <a:bodyPr wrap="none" rtlCol="0">
            <a:spAutoFit/>
          </a:bodyPr>
          <a:lstStyle/>
          <a:p>
            <a:r>
              <a:rPr kumimoji="1" lang="ja-JP" altLang="en-US" sz="1000">
                <a:latin typeface="+mn-ea"/>
              </a:rPr>
              <a:t>抽選はカメラごとに持つウェイトで抽選するが、</a:t>
            </a:r>
            <a:endParaRPr kumimoji="1" lang="en-US" altLang="ja-JP" sz="1000">
              <a:latin typeface="+mn-ea"/>
            </a:endParaRPr>
          </a:p>
          <a:p>
            <a:r>
              <a:rPr kumimoji="1" lang="ja-JP" altLang="en-US" sz="1000">
                <a:latin typeface="+mn-ea"/>
              </a:rPr>
              <a:t>演出カメラから演出カメラに移り変わるとき、前と同じカメラを排除して抽選する。</a:t>
            </a:r>
            <a:endParaRPr kumimoji="1" lang="en-US" altLang="ja-JP" sz="1000">
              <a:latin typeface="+mn-ea"/>
            </a:endParaRPr>
          </a:p>
        </p:txBody>
      </p:sp>
    </p:spTree>
    <p:extLst>
      <p:ext uri="{BB962C8B-B14F-4D97-AF65-F5344CB8AC3E}">
        <p14:creationId xmlns:p14="http://schemas.microsoft.com/office/powerpoint/2010/main" val="3785500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61" name="テキスト ボックス 60">
            <a:extLst>
              <a:ext uri="{FF2B5EF4-FFF2-40B4-BE49-F238E27FC236}">
                <a16:creationId xmlns:a16="http://schemas.microsoft.com/office/drawing/2014/main" id="{0910ADBF-24D3-46F8-96ED-E91BE2A64B5B}"/>
              </a:ext>
            </a:extLst>
          </p:cNvPr>
          <p:cNvSpPr txBox="1"/>
          <p:nvPr/>
        </p:nvSpPr>
        <p:spPr>
          <a:xfrm>
            <a:off x="415419" y="495570"/>
            <a:ext cx="2339102" cy="307777"/>
          </a:xfrm>
          <a:prstGeom prst="rect">
            <a:avLst/>
          </a:prstGeom>
          <a:noFill/>
        </p:spPr>
        <p:txBody>
          <a:bodyPr wrap="none" rtlCol="0">
            <a:spAutoFit/>
          </a:bodyPr>
          <a:lstStyle/>
          <a:p>
            <a:r>
              <a:rPr kumimoji="1" lang="ja-JP" altLang="en-US" sz="1400" b="1"/>
              <a:t>●カメラの種類とウェイト</a:t>
            </a:r>
            <a:endParaRPr kumimoji="1" lang="ja-JP" altLang="en-US" sz="1400" b="1" dirty="0"/>
          </a:p>
        </p:txBody>
      </p:sp>
      <p:sp>
        <p:nvSpPr>
          <p:cNvPr id="66" name="テキスト ボックス 65">
            <a:extLst>
              <a:ext uri="{FF2B5EF4-FFF2-40B4-BE49-F238E27FC236}">
                <a16:creationId xmlns:a16="http://schemas.microsoft.com/office/drawing/2014/main" id="{4DA0723C-628A-4037-9B7D-B944851EC14A}"/>
              </a:ext>
            </a:extLst>
          </p:cNvPr>
          <p:cNvSpPr txBox="1"/>
          <p:nvPr/>
        </p:nvSpPr>
        <p:spPr>
          <a:xfrm>
            <a:off x="536454" y="803347"/>
            <a:ext cx="6404317" cy="400110"/>
          </a:xfrm>
          <a:prstGeom prst="rect">
            <a:avLst/>
          </a:prstGeom>
          <a:noFill/>
        </p:spPr>
        <p:txBody>
          <a:bodyPr wrap="none" rtlCol="0">
            <a:spAutoFit/>
          </a:bodyPr>
          <a:lstStyle/>
          <a:p>
            <a:r>
              <a:rPr kumimoji="1" lang="ja-JP" altLang="en-US" sz="1000">
                <a:latin typeface="+mn-ea"/>
              </a:rPr>
              <a:t>一旦の想定するカメラの種類とウェイト表を以下に用意する。（基本的には</a:t>
            </a:r>
            <a:r>
              <a:rPr kumimoji="1" lang="en-US" altLang="ja-JP" sz="1000">
                <a:latin typeface="+mn-ea"/>
              </a:rPr>
              <a:t>1st</a:t>
            </a:r>
            <a:r>
              <a:rPr kumimoji="1" lang="ja-JP" altLang="en-US" sz="1000">
                <a:latin typeface="+mn-ea"/>
              </a:rPr>
              <a:t>と方向性は変わらない想定）</a:t>
            </a:r>
            <a:endParaRPr kumimoji="1" lang="en-US" altLang="ja-JP" sz="1000">
              <a:latin typeface="+mn-ea"/>
            </a:endParaRPr>
          </a:p>
          <a:p>
            <a:r>
              <a:rPr kumimoji="1" lang="ja-JP" altLang="en-US" sz="1000">
                <a:latin typeface="+mn-ea"/>
              </a:rPr>
              <a:t>（デザイナの指定でカメラが増えた場合、後日ウェイトを指定する）</a:t>
            </a:r>
            <a:endParaRPr kumimoji="1" lang="en-US" altLang="ja-JP" sz="1000">
              <a:latin typeface="+mn-ea"/>
            </a:endParaRPr>
          </a:p>
        </p:txBody>
      </p:sp>
      <p:sp>
        <p:nvSpPr>
          <p:cNvPr id="18" name="テキスト ボックス 17">
            <a:extLst>
              <a:ext uri="{FF2B5EF4-FFF2-40B4-BE49-F238E27FC236}">
                <a16:creationId xmlns:a16="http://schemas.microsoft.com/office/drawing/2014/main" id="{1D4795CD-8F6F-4AED-ACBA-CE8EEEF337D9}"/>
              </a:ext>
            </a:extLst>
          </p:cNvPr>
          <p:cNvSpPr txBox="1"/>
          <p:nvPr/>
        </p:nvSpPr>
        <p:spPr>
          <a:xfrm>
            <a:off x="536454" y="1203457"/>
            <a:ext cx="1261884" cy="276999"/>
          </a:xfrm>
          <a:prstGeom prst="rect">
            <a:avLst/>
          </a:prstGeom>
          <a:noFill/>
        </p:spPr>
        <p:txBody>
          <a:bodyPr wrap="none" rtlCol="0">
            <a:spAutoFit/>
          </a:bodyPr>
          <a:lstStyle/>
          <a:p>
            <a:r>
              <a:rPr kumimoji="1" lang="ja-JP" altLang="en-US" sz="1200" b="1"/>
              <a:t>○カメラの種類</a:t>
            </a:r>
            <a:endParaRPr kumimoji="1" lang="ja-JP" altLang="en-US" sz="1200" b="1" dirty="0"/>
          </a:p>
        </p:txBody>
      </p:sp>
      <p:grpSp>
        <p:nvGrpSpPr>
          <p:cNvPr id="9" name="グループ化 8">
            <a:extLst>
              <a:ext uri="{FF2B5EF4-FFF2-40B4-BE49-F238E27FC236}">
                <a16:creationId xmlns:a16="http://schemas.microsoft.com/office/drawing/2014/main" id="{929F7933-9451-4826-9E23-C2C4575F6B42}"/>
              </a:ext>
            </a:extLst>
          </p:cNvPr>
          <p:cNvGrpSpPr/>
          <p:nvPr/>
        </p:nvGrpSpPr>
        <p:grpSpPr>
          <a:xfrm>
            <a:off x="741284" y="1586729"/>
            <a:ext cx="1212325" cy="2194625"/>
            <a:chOff x="741284" y="1586729"/>
            <a:chExt cx="1212325" cy="2194625"/>
          </a:xfrm>
        </p:grpSpPr>
        <p:sp>
          <p:nvSpPr>
            <p:cNvPr id="21" name="四角形: 角を丸くする 20">
              <a:extLst>
                <a:ext uri="{FF2B5EF4-FFF2-40B4-BE49-F238E27FC236}">
                  <a16:creationId xmlns:a16="http://schemas.microsoft.com/office/drawing/2014/main" id="{203AE1A4-BFF6-404D-8168-460D109F41EC}"/>
                </a:ext>
              </a:extLst>
            </p:cNvPr>
            <p:cNvSpPr/>
            <p:nvPr/>
          </p:nvSpPr>
          <p:spPr>
            <a:xfrm>
              <a:off x="741284" y="1586729"/>
              <a:ext cx="1212325" cy="2194625"/>
            </a:xfrm>
            <a:prstGeom prst="roundRect">
              <a:avLst>
                <a:gd name="adj" fmla="val 11834"/>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2" name="図 21" descr="空, 建物, 屋外 が含まれている画像&#10;&#10;自動的に生成された説明">
              <a:extLst>
                <a:ext uri="{FF2B5EF4-FFF2-40B4-BE49-F238E27FC236}">
                  <a16:creationId xmlns:a16="http://schemas.microsoft.com/office/drawing/2014/main" id="{E1AEF168-BF48-4A8E-9AE2-6AA6F47BD733}"/>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tretch>
              <a:fillRect/>
            </a:stretch>
          </p:blipFill>
          <p:spPr>
            <a:xfrm>
              <a:off x="848062" y="1824507"/>
              <a:ext cx="989772" cy="1756845"/>
            </a:xfrm>
            <a:prstGeom prst="rect">
              <a:avLst/>
            </a:prstGeom>
          </p:spPr>
        </p:pic>
      </p:grpSp>
      <p:sp>
        <p:nvSpPr>
          <p:cNvPr id="26" name="Text Box 12">
            <a:extLst>
              <a:ext uri="{FF2B5EF4-FFF2-40B4-BE49-F238E27FC236}">
                <a16:creationId xmlns:a16="http://schemas.microsoft.com/office/drawing/2014/main" id="{FD9D348B-33CA-4F84-B41F-7A2AD8076860}"/>
              </a:ext>
            </a:extLst>
          </p:cNvPr>
          <p:cNvSpPr txBox="1">
            <a:spLocks noChangeArrowheads="1"/>
          </p:cNvSpPr>
          <p:nvPr/>
        </p:nvSpPr>
        <p:spPr bwMode="auto">
          <a:xfrm>
            <a:off x="889438" y="1447440"/>
            <a:ext cx="902811" cy="261610"/>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dirty="0">
                <a:solidFill>
                  <a:srgbClr val="FF0000"/>
                </a:solidFill>
                <a:latin typeface="メイリオ" panose="020B0604030504040204" pitchFamily="50" charset="-128"/>
                <a:cs typeface="Segoe UI" panose="020B0502040204020203" pitchFamily="34" charset="0"/>
              </a:rPr>
              <a:t>センターカメラ</a:t>
            </a:r>
            <a:endParaRPr lang="en-US" altLang="ja-JP" sz="8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grpSp>
        <p:nvGrpSpPr>
          <p:cNvPr id="10" name="グループ化 9">
            <a:extLst>
              <a:ext uri="{FF2B5EF4-FFF2-40B4-BE49-F238E27FC236}">
                <a16:creationId xmlns:a16="http://schemas.microsoft.com/office/drawing/2014/main" id="{AED84DB1-B2D0-4896-A791-D72B79264ACA}"/>
              </a:ext>
            </a:extLst>
          </p:cNvPr>
          <p:cNvGrpSpPr/>
          <p:nvPr/>
        </p:nvGrpSpPr>
        <p:grpSpPr>
          <a:xfrm>
            <a:off x="2194601" y="1447440"/>
            <a:ext cx="2519391" cy="2331414"/>
            <a:chOff x="2194601" y="1447440"/>
            <a:chExt cx="2519391" cy="2331414"/>
          </a:xfrm>
        </p:grpSpPr>
        <p:sp>
          <p:nvSpPr>
            <p:cNvPr id="29" name="Text Box 12">
              <a:extLst>
                <a:ext uri="{FF2B5EF4-FFF2-40B4-BE49-F238E27FC236}">
                  <a16:creationId xmlns:a16="http://schemas.microsoft.com/office/drawing/2014/main" id="{22765A12-5D3F-4EAD-8D26-30B046C37108}"/>
                </a:ext>
              </a:extLst>
            </p:cNvPr>
            <p:cNvSpPr txBox="1">
              <a:spLocks noChangeArrowheads="1"/>
            </p:cNvSpPr>
            <p:nvPr/>
          </p:nvSpPr>
          <p:spPr bwMode="auto">
            <a:xfrm>
              <a:off x="2515009" y="1657365"/>
              <a:ext cx="569387"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ポイント１</a:t>
              </a:r>
              <a:endPar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sp>
          <p:nvSpPr>
            <p:cNvPr id="30" name="Text Box 12">
              <a:extLst>
                <a:ext uri="{FF2B5EF4-FFF2-40B4-BE49-F238E27FC236}">
                  <a16:creationId xmlns:a16="http://schemas.microsoft.com/office/drawing/2014/main" id="{99013474-E5E2-4137-88D9-6841161FDC5F}"/>
                </a:ext>
              </a:extLst>
            </p:cNvPr>
            <p:cNvSpPr txBox="1">
              <a:spLocks noChangeArrowheads="1"/>
            </p:cNvSpPr>
            <p:nvPr/>
          </p:nvSpPr>
          <p:spPr bwMode="auto">
            <a:xfrm>
              <a:off x="3800396" y="1657365"/>
              <a:ext cx="569387"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ポイント２</a:t>
              </a:r>
              <a:endPar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pic>
          <p:nvPicPr>
            <p:cNvPr id="19" name="図 18" descr="空, 建物, 屋外, 木 が含まれている画像&#10;&#10;自動的に生成された説明">
              <a:extLst>
                <a:ext uri="{FF2B5EF4-FFF2-40B4-BE49-F238E27FC236}">
                  <a16:creationId xmlns:a16="http://schemas.microsoft.com/office/drawing/2014/main" id="{8C0CACEE-6BD4-4300-8812-6C9059776F47}"/>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40000"/>
                      </a14:imgEffect>
                    </a14:imgLayer>
                  </a14:imgProps>
                </a:ext>
                <a:ext uri="{28A0092B-C50C-407E-A947-70E740481C1C}">
                  <a14:useLocalDpi xmlns:a14="http://schemas.microsoft.com/office/drawing/2010/main" val="0"/>
                </a:ext>
              </a:extLst>
            </a:blip>
            <a:stretch>
              <a:fillRect/>
            </a:stretch>
          </p:blipFill>
          <p:spPr>
            <a:xfrm>
              <a:off x="3590203" y="1830964"/>
              <a:ext cx="989772" cy="1756845"/>
            </a:xfrm>
            <a:prstGeom prst="rect">
              <a:avLst/>
            </a:prstGeom>
          </p:spPr>
        </p:pic>
        <p:pic>
          <p:nvPicPr>
            <p:cNvPr id="20" name="図 19" descr="空 が含まれている画像&#10;&#10;自動的に生成された説明">
              <a:extLst>
                <a:ext uri="{FF2B5EF4-FFF2-40B4-BE49-F238E27FC236}">
                  <a16:creationId xmlns:a16="http://schemas.microsoft.com/office/drawing/2014/main" id="{0AF5A0AD-5EB9-47D0-A3E8-61DF941D6B11}"/>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40000"/>
                      </a14:imgEffect>
                    </a14:imgLayer>
                  </a14:imgProps>
                </a:ext>
                <a:ext uri="{28A0092B-C50C-407E-A947-70E740481C1C}">
                  <a14:useLocalDpi xmlns:a14="http://schemas.microsoft.com/office/drawing/2010/main" val="0"/>
                </a:ext>
              </a:extLst>
            </a:blip>
            <a:stretch>
              <a:fillRect/>
            </a:stretch>
          </p:blipFill>
          <p:spPr>
            <a:xfrm>
              <a:off x="2301689" y="1824507"/>
              <a:ext cx="989772" cy="1756845"/>
            </a:xfrm>
            <a:prstGeom prst="rect">
              <a:avLst/>
            </a:prstGeom>
          </p:spPr>
        </p:pic>
        <p:sp>
          <p:nvSpPr>
            <p:cNvPr id="27" name="四角形: 角を丸くする 26">
              <a:extLst>
                <a:ext uri="{FF2B5EF4-FFF2-40B4-BE49-F238E27FC236}">
                  <a16:creationId xmlns:a16="http://schemas.microsoft.com/office/drawing/2014/main" id="{BF58E2FA-FE74-4C5B-B9E5-D2057B0A4E65}"/>
                </a:ext>
              </a:extLst>
            </p:cNvPr>
            <p:cNvSpPr/>
            <p:nvPr/>
          </p:nvSpPr>
          <p:spPr>
            <a:xfrm>
              <a:off x="2194601" y="1591752"/>
              <a:ext cx="2519391" cy="2187102"/>
            </a:xfrm>
            <a:prstGeom prst="roundRect">
              <a:avLst>
                <a:gd name="adj" fmla="val 6686"/>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Text Box 12">
              <a:extLst>
                <a:ext uri="{FF2B5EF4-FFF2-40B4-BE49-F238E27FC236}">
                  <a16:creationId xmlns:a16="http://schemas.microsoft.com/office/drawing/2014/main" id="{8CCE7D74-97C2-4928-AC7C-568F2D79DDE7}"/>
                </a:ext>
              </a:extLst>
            </p:cNvPr>
            <p:cNvSpPr txBox="1">
              <a:spLocks noChangeArrowheads="1"/>
            </p:cNvSpPr>
            <p:nvPr/>
          </p:nvSpPr>
          <p:spPr bwMode="auto">
            <a:xfrm>
              <a:off x="3105485" y="1447440"/>
              <a:ext cx="697627" cy="261610"/>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dirty="0">
                  <a:solidFill>
                    <a:srgbClr val="FF0000"/>
                  </a:solidFill>
                  <a:latin typeface="メイリオ" panose="020B0604030504040204" pitchFamily="50" charset="-128"/>
                  <a:cs typeface="Segoe UI" panose="020B0502040204020203" pitchFamily="34" charset="0"/>
                </a:rPr>
                <a:t>基本カメラ</a:t>
              </a:r>
              <a:endParaRPr lang="en-US" altLang="ja-JP" sz="8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grpSp>
      <p:grpSp>
        <p:nvGrpSpPr>
          <p:cNvPr id="11" name="グループ化 10">
            <a:extLst>
              <a:ext uri="{FF2B5EF4-FFF2-40B4-BE49-F238E27FC236}">
                <a16:creationId xmlns:a16="http://schemas.microsoft.com/office/drawing/2014/main" id="{5E600E3B-80A3-49EB-9515-CD24A4EC2069}"/>
              </a:ext>
            </a:extLst>
          </p:cNvPr>
          <p:cNvGrpSpPr/>
          <p:nvPr/>
        </p:nvGrpSpPr>
        <p:grpSpPr>
          <a:xfrm>
            <a:off x="5031251" y="1376266"/>
            <a:ext cx="2509634" cy="2402588"/>
            <a:chOff x="5031251" y="1376266"/>
            <a:chExt cx="2509634" cy="2402588"/>
          </a:xfrm>
        </p:grpSpPr>
        <p:sp>
          <p:nvSpPr>
            <p:cNvPr id="41" name="Text Box 12">
              <a:extLst>
                <a:ext uri="{FF2B5EF4-FFF2-40B4-BE49-F238E27FC236}">
                  <a16:creationId xmlns:a16="http://schemas.microsoft.com/office/drawing/2014/main" id="{C54CAA50-6EC6-4A2A-BD3B-D5E07846084A}"/>
                </a:ext>
              </a:extLst>
            </p:cNvPr>
            <p:cNvSpPr txBox="1">
              <a:spLocks noChangeArrowheads="1"/>
            </p:cNvSpPr>
            <p:nvPr/>
          </p:nvSpPr>
          <p:spPr bwMode="auto">
            <a:xfrm>
              <a:off x="5362139" y="1631669"/>
              <a:ext cx="543739"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a:t>
              </a:r>
              <a:r>
                <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1</a:t>
              </a:r>
            </a:p>
          </p:txBody>
        </p:sp>
        <p:sp>
          <p:nvSpPr>
            <p:cNvPr id="42" name="Text Box 12">
              <a:extLst>
                <a:ext uri="{FF2B5EF4-FFF2-40B4-BE49-F238E27FC236}">
                  <a16:creationId xmlns:a16="http://schemas.microsoft.com/office/drawing/2014/main" id="{0837D5AF-ED59-4886-ABAB-25FB59EB1C39}"/>
                </a:ext>
              </a:extLst>
            </p:cNvPr>
            <p:cNvSpPr txBox="1">
              <a:spLocks noChangeArrowheads="1"/>
            </p:cNvSpPr>
            <p:nvPr/>
          </p:nvSpPr>
          <p:spPr bwMode="auto">
            <a:xfrm>
              <a:off x="6642548" y="1631669"/>
              <a:ext cx="543739"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a:t>
              </a:r>
              <a:r>
                <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2</a:t>
              </a:r>
            </a:p>
          </p:txBody>
        </p:sp>
        <p:pic>
          <p:nvPicPr>
            <p:cNvPr id="35" name="図 34" descr="空, 道路, 屋外 が含まれている画像&#10;&#10;自動的に生成された説明">
              <a:extLst>
                <a:ext uri="{FF2B5EF4-FFF2-40B4-BE49-F238E27FC236}">
                  <a16:creationId xmlns:a16="http://schemas.microsoft.com/office/drawing/2014/main" id="{E440CB72-9B1A-451A-AD54-145B772ABF90}"/>
                </a:ext>
              </a:extLst>
            </p:cNvPr>
            <p:cNvPicPr>
              <a:picLocks noChangeAspect="1"/>
            </p:cNvPicPr>
            <p:nvPr/>
          </p:nvPicPr>
          <p:blipFill>
            <a:blip r:embed="rId8">
              <a:extLst>
                <a:ext uri="{BEBA8EAE-BF5A-486C-A8C5-ECC9F3942E4B}">
                  <a14:imgProps xmlns:a14="http://schemas.microsoft.com/office/drawing/2010/main">
                    <a14:imgLayer r:embed="rId9">
                      <a14:imgEffect>
                        <a14:brightnessContrast bright="40000"/>
                      </a14:imgEffect>
                    </a14:imgLayer>
                  </a14:imgProps>
                </a:ext>
                <a:ext uri="{28A0092B-C50C-407E-A947-70E740481C1C}">
                  <a14:useLocalDpi xmlns:a14="http://schemas.microsoft.com/office/drawing/2010/main" val="0"/>
                </a:ext>
              </a:extLst>
            </a:blip>
            <a:stretch>
              <a:fillRect/>
            </a:stretch>
          </p:blipFill>
          <p:spPr>
            <a:xfrm>
              <a:off x="6426022" y="1798164"/>
              <a:ext cx="985938" cy="1750041"/>
            </a:xfrm>
            <a:prstGeom prst="rect">
              <a:avLst/>
            </a:prstGeom>
          </p:spPr>
        </p:pic>
        <p:pic>
          <p:nvPicPr>
            <p:cNvPr id="36" name="図 35" descr="道路, 空, 屋外 が含まれている画像&#10;&#10;自動的に生成された説明">
              <a:extLst>
                <a:ext uri="{FF2B5EF4-FFF2-40B4-BE49-F238E27FC236}">
                  <a16:creationId xmlns:a16="http://schemas.microsoft.com/office/drawing/2014/main" id="{B5199B67-18B8-4E68-B45E-924D51F89502}"/>
                </a:ext>
              </a:extLst>
            </p:cNvPr>
            <p:cNvPicPr>
              <a:picLocks noChangeAspect="1"/>
            </p:cNvPicPr>
            <p:nvPr/>
          </p:nvPicPr>
          <p:blipFill>
            <a:blip r:embed="rId10">
              <a:extLst>
                <a:ext uri="{BEBA8EAE-BF5A-486C-A8C5-ECC9F3942E4B}">
                  <a14:imgProps xmlns:a14="http://schemas.microsoft.com/office/drawing/2010/main">
                    <a14:imgLayer r:embed="rId11">
                      <a14:imgEffect>
                        <a14:brightnessContrast bright="40000"/>
                      </a14:imgEffect>
                    </a14:imgLayer>
                  </a14:imgProps>
                </a:ext>
                <a:ext uri="{28A0092B-C50C-407E-A947-70E740481C1C}">
                  <a14:useLocalDpi xmlns:a14="http://schemas.microsoft.com/office/drawing/2010/main" val="0"/>
                </a:ext>
              </a:extLst>
            </a:blip>
            <a:stretch>
              <a:fillRect/>
            </a:stretch>
          </p:blipFill>
          <p:spPr>
            <a:xfrm>
              <a:off x="5137482" y="1791876"/>
              <a:ext cx="985938" cy="1750041"/>
            </a:xfrm>
            <a:prstGeom prst="rect">
              <a:avLst/>
            </a:prstGeom>
          </p:spPr>
        </p:pic>
        <p:sp>
          <p:nvSpPr>
            <p:cNvPr id="39" name="四角形: 角を丸くする 38">
              <a:extLst>
                <a:ext uri="{FF2B5EF4-FFF2-40B4-BE49-F238E27FC236}">
                  <a16:creationId xmlns:a16="http://schemas.microsoft.com/office/drawing/2014/main" id="{1ADA44C3-3988-4941-98C3-B07EC399FA6B}"/>
                </a:ext>
              </a:extLst>
            </p:cNvPr>
            <p:cNvSpPr/>
            <p:nvPr/>
          </p:nvSpPr>
          <p:spPr>
            <a:xfrm>
              <a:off x="5031251" y="1566310"/>
              <a:ext cx="2509634" cy="2212544"/>
            </a:xfrm>
            <a:prstGeom prst="roundRect">
              <a:avLst>
                <a:gd name="adj" fmla="val 6686"/>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Text Box 12">
              <a:extLst>
                <a:ext uri="{FF2B5EF4-FFF2-40B4-BE49-F238E27FC236}">
                  <a16:creationId xmlns:a16="http://schemas.microsoft.com/office/drawing/2014/main" id="{A677EE10-A3F2-436B-8024-57B91B28F3C3}"/>
                </a:ext>
              </a:extLst>
            </p:cNvPr>
            <p:cNvSpPr txBox="1">
              <a:spLocks noChangeArrowheads="1"/>
            </p:cNvSpPr>
            <p:nvPr/>
          </p:nvSpPr>
          <p:spPr bwMode="auto">
            <a:xfrm>
              <a:off x="5885959" y="1376266"/>
              <a:ext cx="800219" cy="403957"/>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a:solidFill>
                    <a:srgbClr val="FF0000"/>
                  </a:solidFill>
                  <a:latin typeface="メイリオ" panose="020B0604030504040204" pitchFamily="50" charset="-128"/>
                  <a:cs typeface="Segoe UI" panose="020B0502040204020203" pitchFamily="34" charset="0"/>
                </a:rPr>
                <a:t>演出カメラ１</a:t>
              </a:r>
              <a:endParaRPr lang="en-US" altLang="ja-JP" sz="800" b="1">
                <a:solidFill>
                  <a:srgbClr val="FF0000"/>
                </a:solidFill>
                <a:latin typeface="メイリオ" panose="020B0604030504040204" pitchFamily="50" charset="-128"/>
                <a:cs typeface="Segoe UI" panose="020B0502040204020203" pitchFamily="34" charset="0"/>
              </a:endParaRPr>
            </a:p>
            <a:p>
              <a:pPr algn="ctr" fontAlgn="base">
                <a:lnSpc>
                  <a:spcPct val="150000"/>
                </a:lnSpc>
                <a:spcBef>
                  <a:spcPct val="0"/>
                </a:spcBef>
                <a:spcAft>
                  <a:spcPct val="0"/>
                </a:spcAft>
                <a:buFontTx/>
                <a:buNone/>
              </a:pPr>
              <a:r>
                <a:rPr lang="ja-JP" altLang="en-US" sz="600" b="1">
                  <a:solidFill>
                    <a:srgbClr val="FF0000"/>
                  </a:solidFill>
                  <a:latin typeface="メイリオ" panose="020B0604030504040204" pitchFamily="50" charset="-128"/>
                  <a:cs typeface="Segoe UI" panose="020B0502040204020203" pitchFamily="34" charset="0"/>
                </a:rPr>
                <a:t>（寄り）</a:t>
              </a:r>
              <a:endParaRPr lang="en-US" altLang="ja-JP" sz="8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grpSp>
      <p:grpSp>
        <p:nvGrpSpPr>
          <p:cNvPr id="15" name="グループ化 14">
            <a:extLst>
              <a:ext uri="{FF2B5EF4-FFF2-40B4-BE49-F238E27FC236}">
                <a16:creationId xmlns:a16="http://schemas.microsoft.com/office/drawing/2014/main" id="{A7866B76-C489-46E4-A83E-24695352C567}"/>
              </a:ext>
            </a:extLst>
          </p:cNvPr>
          <p:cNvGrpSpPr/>
          <p:nvPr/>
        </p:nvGrpSpPr>
        <p:grpSpPr>
          <a:xfrm>
            <a:off x="741284" y="3909656"/>
            <a:ext cx="2509634" cy="2414625"/>
            <a:chOff x="741284" y="3909656"/>
            <a:chExt cx="2509634" cy="2414625"/>
          </a:xfrm>
        </p:grpSpPr>
        <p:sp>
          <p:nvSpPr>
            <p:cNvPr id="53" name="Text Box 12">
              <a:extLst>
                <a:ext uri="{FF2B5EF4-FFF2-40B4-BE49-F238E27FC236}">
                  <a16:creationId xmlns:a16="http://schemas.microsoft.com/office/drawing/2014/main" id="{054BB765-BBD5-4157-86E7-F447CFB16306}"/>
                </a:ext>
              </a:extLst>
            </p:cNvPr>
            <p:cNvSpPr txBox="1">
              <a:spLocks noChangeArrowheads="1"/>
            </p:cNvSpPr>
            <p:nvPr/>
          </p:nvSpPr>
          <p:spPr bwMode="auto">
            <a:xfrm>
              <a:off x="1072172" y="4177096"/>
              <a:ext cx="543739"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a:t>
              </a:r>
              <a:r>
                <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3</a:t>
              </a:r>
            </a:p>
          </p:txBody>
        </p:sp>
        <p:sp>
          <p:nvSpPr>
            <p:cNvPr id="54" name="Text Box 12">
              <a:extLst>
                <a:ext uri="{FF2B5EF4-FFF2-40B4-BE49-F238E27FC236}">
                  <a16:creationId xmlns:a16="http://schemas.microsoft.com/office/drawing/2014/main" id="{85417E7E-B324-408D-BBC6-BDB7A0C01841}"/>
                </a:ext>
              </a:extLst>
            </p:cNvPr>
            <p:cNvSpPr txBox="1">
              <a:spLocks noChangeArrowheads="1"/>
            </p:cNvSpPr>
            <p:nvPr/>
          </p:nvSpPr>
          <p:spPr bwMode="auto">
            <a:xfrm>
              <a:off x="2352581" y="4177096"/>
              <a:ext cx="543739" cy="219291"/>
            </a:xfrm>
            <a:prstGeom prst="rect">
              <a:avLst/>
            </a:prstGeom>
            <a:solidFill>
              <a:schemeClr val="bg1"/>
            </a:solidFill>
            <a:ln>
              <a:noFill/>
            </a:ln>
            <a:effectLst/>
          </p:spPr>
          <p:txBody>
            <a:bodyPr wrap="none">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ポイント</a:t>
              </a:r>
              <a:r>
                <a:rPr lang="en-US" altLang="ja-JP" sz="6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rPr>
                <a:t>4</a:t>
              </a:r>
            </a:p>
          </p:txBody>
        </p:sp>
        <p:pic>
          <p:nvPicPr>
            <p:cNvPr id="37" name="図 36" descr="建物 が含まれている画像&#10;&#10;自動的に生成された説明">
              <a:extLst>
                <a:ext uri="{FF2B5EF4-FFF2-40B4-BE49-F238E27FC236}">
                  <a16:creationId xmlns:a16="http://schemas.microsoft.com/office/drawing/2014/main" id="{DBADA140-F0DB-49F0-8B0A-98FF92290481}"/>
                </a:ext>
              </a:extLst>
            </p:cNvPr>
            <p:cNvPicPr>
              <a:picLocks noChangeAspect="1"/>
            </p:cNvPicPr>
            <p:nvPr/>
          </p:nvPicPr>
          <p:blipFill>
            <a:blip r:embed="rId12">
              <a:extLst>
                <a:ext uri="{BEBA8EAE-BF5A-486C-A8C5-ECC9F3942E4B}">
                  <a14:imgProps xmlns:a14="http://schemas.microsoft.com/office/drawing/2010/main">
                    <a14:imgLayer r:embed="rId13">
                      <a14:imgEffect>
                        <a14:brightnessContrast bright="40000"/>
                      </a14:imgEffect>
                    </a14:imgLayer>
                  </a14:imgProps>
                </a:ext>
                <a:ext uri="{28A0092B-C50C-407E-A947-70E740481C1C}">
                  <a14:useLocalDpi xmlns:a14="http://schemas.microsoft.com/office/drawing/2010/main" val="0"/>
                </a:ext>
              </a:extLst>
            </a:blip>
            <a:stretch>
              <a:fillRect/>
            </a:stretch>
          </p:blipFill>
          <p:spPr>
            <a:xfrm>
              <a:off x="2133140" y="4343591"/>
              <a:ext cx="985938" cy="1750041"/>
            </a:xfrm>
            <a:prstGeom prst="rect">
              <a:avLst/>
            </a:prstGeom>
          </p:spPr>
        </p:pic>
        <p:pic>
          <p:nvPicPr>
            <p:cNvPr id="38" name="図 37" descr="建物 が含まれている画像&#10;&#10;自動的に生成された説明">
              <a:extLst>
                <a:ext uri="{FF2B5EF4-FFF2-40B4-BE49-F238E27FC236}">
                  <a16:creationId xmlns:a16="http://schemas.microsoft.com/office/drawing/2014/main" id="{35539FCB-7EE2-4249-A8C4-568237F55E98}"/>
                </a:ext>
              </a:extLst>
            </p:cNvPr>
            <p:cNvPicPr>
              <a:picLocks noChangeAspect="1"/>
            </p:cNvPicPr>
            <p:nvPr/>
          </p:nvPicPr>
          <p:blipFill>
            <a:blip r:embed="rId14">
              <a:extLst>
                <a:ext uri="{BEBA8EAE-BF5A-486C-A8C5-ECC9F3942E4B}">
                  <a14:imgProps xmlns:a14="http://schemas.microsoft.com/office/drawing/2010/main">
                    <a14:imgLayer r:embed="rId15">
                      <a14:imgEffect>
                        <a14:brightnessContrast bright="40000"/>
                      </a14:imgEffect>
                    </a14:imgLayer>
                  </a14:imgProps>
                </a:ext>
                <a:ext uri="{28A0092B-C50C-407E-A947-70E740481C1C}">
                  <a14:useLocalDpi xmlns:a14="http://schemas.microsoft.com/office/drawing/2010/main" val="0"/>
                </a:ext>
              </a:extLst>
            </a:blip>
            <a:stretch>
              <a:fillRect/>
            </a:stretch>
          </p:blipFill>
          <p:spPr>
            <a:xfrm>
              <a:off x="847958" y="4343591"/>
              <a:ext cx="985938" cy="1750041"/>
            </a:xfrm>
            <a:prstGeom prst="rect">
              <a:avLst/>
            </a:prstGeom>
          </p:spPr>
        </p:pic>
        <p:sp>
          <p:nvSpPr>
            <p:cNvPr id="49" name="四角形: 角を丸くする 48">
              <a:extLst>
                <a:ext uri="{FF2B5EF4-FFF2-40B4-BE49-F238E27FC236}">
                  <a16:creationId xmlns:a16="http://schemas.microsoft.com/office/drawing/2014/main" id="{92136951-41F7-4736-B6D1-02E2F4467EF4}"/>
                </a:ext>
              </a:extLst>
            </p:cNvPr>
            <p:cNvSpPr/>
            <p:nvPr/>
          </p:nvSpPr>
          <p:spPr>
            <a:xfrm>
              <a:off x="741284" y="4111737"/>
              <a:ext cx="2509634" cy="2212544"/>
            </a:xfrm>
            <a:prstGeom prst="roundRect">
              <a:avLst>
                <a:gd name="adj" fmla="val 6686"/>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Text Box 12">
              <a:extLst>
                <a:ext uri="{FF2B5EF4-FFF2-40B4-BE49-F238E27FC236}">
                  <a16:creationId xmlns:a16="http://schemas.microsoft.com/office/drawing/2014/main" id="{B539BBFF-3242-409F-8840-9DD0CD6BA590}"/>
                </a:ext>
              </a:extLst>
            </p:cNvPr>
            <p:cNvSpPr txBox="1">
              <a:spLocks noChangeArrowheads="1"/>
            </p:cNvSpPr>
            <p:nvPr/>
          </p:nvSpPr>
          <p:spPr bwMode="auto">
            <a:xfrm>
              <a:off x="1595994" y="3909656"/>
              <a:ext cx="800219" cy="403957"/>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a:solidFill>
                    <a:srgbClr val="FF0000"/>
                  </a:solidFill>
                  <a:latin typeface="メイリオ" panose="020B0604030504040204" pitchFamily="50" charset="-128"/>
                  <a:cs typeface="Segoe UI" panose="020B0502040204020203" pitchFamily="34" charset="0"/>
                </a:rPr>
                <a:t>演出カメラ２</a:t>
              </a:r>
              <a:endParaRPr lang="en-US" altLang="ja-JP" sz="800" b="1">
                <a:solidFill>
                  <a:srgbClr val="FF0000"/>
                </a:solidFill>
                <a:latin typeface="メイリオ" panose="020B0604030504040204" pitchFamily="50" charset="-128"/>
                <a:cs typeface="Segoe UI" panose="020B0502040204020203" pitchFamily="34" charset="0"/>
              </a:endParaRPr>
            </a:p>
            <a:p>
              <a:pPr algn="ctr" fontAlgn="base">
                <a:lnSpc>
                  <a:spcPct val="150000"/>
                </a:lnSpc>
                <a:spcBef>
                  <a:spcPct val="0"/>
                </a:spcBef>
                <a:spcAft>
                  <a:spcPct val="0"/>
                </a:spcAft>
                <a:buFontTx/>
                <a:buNone/>
              </a:pPr>
              <a:r>
                <a:rPr lang="ja-JP" altLang="en-US" sz="600" b="1">
                  <a:solidFill>
                    <a:srgbClr val="FF0000"/>
                  </a:solidFill>
                  <a:latin typeface="メイリオ" panose="020B0604030504040204" pitchFamily="50" charset="-128"/>
                  <a:cs typeface="Segoe UI" panose="020B0502040204020203" pitchFamily="34" charset="0"/>
                </a:rPr>
                <a:t>（引き縦）</a:t>
              </a:r>
              <a:endParaRPr lang="en-US" altLang="ja-JP" sz="8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grpSp>
      <p:grpSp>
        <p:nvGrpSpPr>
          <p:cNvPr id="12" name="グループ化 11">
            <a:extLst>
              <a:ext uri="{FF2B5EF4-FFF2-40B4-BE49-F238E27FC236}">
                <a16:creationId xmlns:a16="http://schemas.microsoft.com/office/drawing/2014/main" id="{913C210E-1608-4460-81B8-EE7CD26213DF}"/>
              </a:ext>
            </a:extLst>
          </p:cNvPr>
          <p:cNvGrpSpPr/>
          <p:nvPr/>
        </p:nvGrpSpPr>
        <p:grpSpPr>
          <a:xfrm>
            <a:off x="3515505" y="3887559"/>
            <a:ext cx="1228704" cy="2436722"/>
            <a:chOff x="4615800" y="3887559"/>
            <a:chExt cx="1228704" cy="2436722"/>
          </a:xfrm>
        </p:grpSpPr>
        <p:pic>
          <p:nvPicPr>
            <p:cNvPr id="67" name="図 66">
              <a:extLst>
                <a:ext uri="{FF2B5EF4-FFF2-40B4-BE49-F238E27FC236}">
                  <a16:creationId xmlns:a16="http://schemas.microsoft.com/office/drawing/2014/main" id="{FE3EC6CE-660B-43EA-B751-183DC75C02AF}"/>
                </a:ext>
              </a:extLst>
            </p:cNvPr>
            <p:cNvPicPr>
              <a:picLocks noChangeAspect="1"/>
            </p:cNvPicPr>
            <p:nvPr/>
          </p:nvPicPr>
          <p:blipFill>
            <a:blip r:embed="rId16">
              <a:extLst>
                <a:ext uri="{BEBA8EAE-BF5A-486C-A8C5-ECC9F3942E4B}">
                  <a14:imgProps xmlns:a14="http://schemas.microsoft.com/office/drawing/2010/main">
                    <a14:imgLayer r:embed="rId17">
                      <a14:imgEffect>
                        <a14:brightnessContrast bright="40000"/>
                      </a14:imgEffect>
                    </a14:imgLayer>
                  </a14:imgProps>
                </a:ext>
                <a:ext uri="{28A0092B-C50C-407E-A947-70E740481C1C}">
                  <a14:useLocalDpi xmlns:a14="http://schemas.microsoft.com/office/drawing/2010/main" val="0"/>
                </a:ext>
              </a:extLst>
            </a:blip>
            <a:stretch>
              <a:fillRect/>
            </a:stretch>
          </p:blipFill>
          <p:spPr>
            <a:xfrm>
              <a:off x="4721553" y="4323593"/>
              <a:ext cx="994858" cy="1765873"/>
            </a:xfrm>
            <a:prstGeom prst="rect">
              <a:avLst/>
            </a:prstGeom>
          </p:spPr>
        </p:pic>
        <p:sp>
          <p:nvSpPr>
            <p:cNvPr id="68" name="四角形: 角を丸くする 67">
              <a:extLst>
                <a:ext uri="{FF2B5EF4-FFF2-40B4-BE49-F238E27FC236}">
                  <a16:creationId xmlns:a16="http://schemas.microsoft.com/office/drawing/2014/main" id="{01577BD3-69DF-492B-94AB-1739DC649C91}"/>
                </a:ext>
              </a:extLst>
            </p:cNvPr>
            <p:cNvSpPr/>
            <p:nvPr/>
          </p:nvSpPr>
          <p:spPr>
            <a:xfrm>
              <a:off x="4615800" y="4089714"/>
              <a:ext cx="1228704" cy="2234567"/>
            </a:xfrm>
            <a:prstGeom prst="roundRect">
              <a:avLst>
                <a:gd name="adj" fmla="val 11834"/>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Text Box 12">
              <a:extLst>
                <a:ext uri="{FF2B5EF4-FFF2-40B4-BE49-F238E27FC236}">
                  <a16:creationId xmlns:a16="http://schemas.microsoft.com/office/drawing/2014/main" id="{95FA38CB-DAD9-4C35-A667-4E78C0C75A92}"/>
                </a:ext>
              </a:extLst>
            </p:cNvPr>
            <p:cNvSpPr txBox="1">
              <a:spLocks noChangeArrowheads="1"/>
            </p:cNvSpPr>
            <p:nvPr/>
          </p:nvSpPr>
          <p:spPr bwMode="auto">
            <a:xfrm>
              <a:off x="4818876" y="3887559"/>
              <a:ext cx="800219" cy="403957"/>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a:solidFill>
                    <a:srgbClr val="FF0000"/>
                  </a:solidFill>
                  <a:latin typeface="メイリオ" panose="020B0604030504040204" pitchFamily="50" charset="-128"/>
                  <a:cs typeface="Segoe UI" panose="020B0502040204020203" pitchFamily="34" charset="0"/>
                </a:rPr>
                <a:t>演出カメラ３</a:t>
              </a:r>
              <a:endParaRPr lang="en-US" altLang="ja-JP" sz="800" b="1">
                <a:solidFill>
                  <a:srgbClr val="FF0000"/>
                </a:solidFill>
                <a:latin typeface="メイリオ" panose="020B0604030504040204" pitchFamily="50" charset="-128"/>
                <a:cs typeface="Segoe UI" panose="020B0502040204020203" pitchFamily="34" charset="0"/>
              </a:endParaRPr>
            </a:p>
            <a:p>
              <a:pPr algn="ctr" fontAlgn="base">
                <a:lnSpc>
                  <a:spcPct val="150000"/>
                </a:lnSpc>
                <a:spcBef>
                  <a:spcPct val="0"/>
                </a:spcBef>
                <a:spcAft>
                  <a:spcPct val="0"/>
                </a:spcAft>
                <a:buFontTx/>
                <a:buNone/>
              </a:pPr>
              <a:r>
                <a:rPr lang="ja-JP" altLang="en-US" sz="600" b="1">
                  <a:solidFill>
                    <a:srgbClr val="FF0000"/>
                  </a:solidFill>
                  <a:latin typeface="メイリオ" panose="020B0604030504040204" pitchFamily="50" charset="-128"/>
                  <a:cs typeface="Segoe UI" panose="020B0502040204020203" pitchFamily="34" charset="0"/>
                </a:rPr>
                <a:t>（固定背面）</a:t>
              </a:r>
              <a:endParaRPr lang="en-US" altLang="ja-JP" sz="800" b="1" dirty="0">
                <a:solidFill>
                  <a:srgbClr val="FF0000"/>
                </a:solidFill>
                <a:latin typeface="メイリオ" panose="020B0604030504040204" pitchFamily="50" charset="-128"/>
                <a:ea typeface="メイリオ" panose="020B0604030504040204" pitchFamily="50" charset="-128"/>
                <a:cs typeface="Segoe UI" panose="020B0502040204020203" pitchFamily="34" charset="0"/>
              </a:endParaRPr>
            </a:p>
          </p:txBody>
        </p:sp>
      </p:grpSp>
      <p:grpSp>
        <p:nvGrpSpPr>
          <p:cNvPr id="14" name="グループ化 13">
            <a:extLst>
              <a:ext uri="{FF2B5EF4-FFF2-40B4-BE49-F238E27FC236}">
                <a16:creationId xmlns:a16="http://schemas.microsoft.com/office/drawing/2014/main" id="{6F9B8A51-A278-42D6-9597-55B10B4E5ABC}"/>
              </a:ext>
            </a:extLst>
          </p:cNvPr>
          <p:cNvGrpSpPr/>
          <p:nvPr/>
        </p:nvGrpSpPr>
        <p:grpSpPr>
          <a:xfrm>
            <a:off x="5128690" y="3887559"/>
            <a:ext cx="1228704" cy="2436722"/>
            <a:chOff x="6030005" y="3887559"/>
            <a:chExt cx="1228704" cy="2436722"/>
          </a:xfrm>
        </p:grpSpPr>
        <p:sp>
          <p:nvSpPr>
            <p:cNvPr id="72" name="四角形: 角を丸くする 71">
              <a:extLst>
                <a:ext uri="{FF2B5EF4-FFF2-40B4-BE49-F238E27FC236}">
                  <a16:creationId xmlns:a16="http://schemas.microsoft.com/office/drawing/2014/main" id="{F0D13754-08CC-4414-9D9A-5A9AF9990209}"/>
                </a:ext>
              </a:extLst>
            </p:cNvPr>
            <p:cNvSpPr/>
            <p:nvPr/>
          </p:nvSpPr>
          <p:spPr>
            <a:xfrm>
              <a:off x="6030005" y="4089714"/>
              <a:ext cx="1228704" cy="2234567"/>
            </a:xfrm>
            <a:prstGeom prst="roundRect">
              <a:avLst>
                <a:gd name="adj" fmla="val 11834"/>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Text Box 12">
              <a:extLst>
                <a:ext uri="{FF2B5EF4-FFF2-40B4-BE49-F238E27FC236}">
                  <a16:creationId xmlns:a16="http://schemas.microsoft.com/office/drawing/2014/main" id="{DDF18076-5CE6-49A9-AF91-243D614AB0B1}"/>
                </a:ext>
              </a:extLst>
            </p:cNvPr>
            <p:cNvSpPr txBox="1">
              <a:spLocks noChangeArrowheads="1"/>
            </p:cNvSpPr>
            <p:nvPr/>
          </p:nvSpPr>
          <p:spPr bwMode="auto">
            <a:xfrm>
              <a:off x="6233079" y="3887559"/>
              <a:ext cx="800219" cy="403957"/>
            </a:xfrm>
            <a:prstGeom prst="rect">
              <a:avLst/>
            </a:prstGeom>
            <a:solidFill>
              <a:schemeClr val="bg1"/>
            </a:solidFill>
            <a:ln>
              <a:noFill/>
            </a:ln>
            <a:effectLst/>
          </p:spPr>
          <p:txBody>
            <a:bodyPr wrap="none" anchor="ctr">
              <a:spAutoFit/>
            </a:bodyP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algn="ctr" fontAlgn="base">
                <a:lnSpc>
                  <a:spcPct val="150000"/>
                </a:lnSpc>
                <a:spcBef>
                  <a:spcPct val="0"/>
                </a:spcBef>
                <a:spcAft>
                  <a:spcPct val="0"/>
                </a:spcAft>
                <a:buFontTx/>
                <a:buNone/>
              </a:pPr>
              <a:r>
                <a:rPr lang="ja-JP" altLang="en-US" sz="800" b="1">
                  <a:solidFill>
                    <a:srgbClr val="FF0000"/>
                  </a:solidFill>
                  <a:latin typeface="メイリオ" panose="020B0604030504040204" pitchFamily="50" charset="-128"/>
                  <a:cs typeface="Segoe UI" panose="020B0502040204020203" pitchFamily="34" charset="0"/>
                </a:rPr>
                <a:t>演出カメラ４</a:t>
              </a:r>
              <a:endParaRPr lang="en-US" altLang="ja-JP" sz="800" b="1">
                <a:solidFill>
                  <a:srgbClr val="FF0000"/>
                </a:solidFill>
                <a:latin typeface="メイリオ" panose="020B0604030504040204" pitchFamily="50" charset="-128"/>
                <a:cs typeface="Segoe UI" panose="020B0502040204020203" pitchFamily="34" charset="0"/>
              </a:endParaRPr>
            </a:p>
            <a:p>
              <a:pPr algn="ctr" fontAlgn="base">
                <a:lnSpc>
                  <a:spcPct val="150000"/>
                </a:lnSpc>
                <a:spcBef>
                  <a:spcPct val="0"/>
                </a:spcBef>
                <a:spcAft>
                  <a:spcPct val="0"/>
                </a:spcAft>
                <a:buFontTx/>
                <a:buNone/>
              </a:pPr>
              <a:r>
                <a:rPr lang="ja-JP" altLang="en-US" sz="600" b="1">
                  <a:solidFill>
                    <a:srgbClr val="FF0000"/>
                  </a:solidFill>
                  <a:latin typeface="メイリオ" panose="020B0604030504040204" pitchFamily="50" charset="-128"/>
                  <a:cs typeface="Segoe UI" panose="020B0502040204020203" pitchFamily="34" charset="0"/>
                </a:rPr>
                <a:t>（固定正面）</a:t>
              </a:r>
              <a:endParaRPr lang="en-US" altLang="ja-JP" sz="800" b="1" dirty="0">
                <a:solidFill>
                  <a:srgbClr val="FF0000"/>
                </a:solidFill>
                <a:latin typeface="メイリオ" panose="020B0604030504040204" pitchFamily="50" charset="-128"/>
                <a:cs typeface="Segoe UI" panose="020B0502040204020203" pitchFamily="34" charset="0"/>
              </a:endParaRPr>
            </a:p>
          </p:txBody>
        </p:sp>
        <p:pic>
          <p:nvPicPr>
            <p:cNvPr id="65" name="図 64">
              <a:extLst>
                <a:ext uri="{FF2B5EF4-FFF2-40B4-BE49-F238E27FC236}">
                  <a16:creationId xmlns:a16="http://schemas.microsoft.com/office/drawing/2014/main" id="{B963BCD1-43B1-4416-8771-B25597AD73C9}"/>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6135759" y="4323593"/>
              <a:ext cx="994858" cy="1765873"/>
            </a:xfrm>
            <a:prstGeom prst="rect">
              <a:avLst/>
            </a:prstGeom>
          </p:spPr>
        </p:pic>
      </p:grpSp>
    </p:spTree>
    <p:extLst>
      <p:ext uri="{BB962C8B-B14F-4D97-AF65-F5344CB8AC3E}">
        <p14:creationId xmlns:p14="http://schemas.microsoft.com/office/powerpoint/2010/main" val="1243374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フッター プレースホルダー 10">
            <a:extLst>
              <a:ext uri="{FF2B5EF4-FFF2-40B4-BE49-F238E27FC236}">
                <a16:creationId xmlns:a16="http://schemas.microsoft.com/office/drawing/2014/main" id="{1E7BB54D-FE5A-4B1A-9CC4-F24327434E74}"/>
              </a:ext>
            </a:extLst>
          </p:cNvPr>
          <p:cNvSpPr>
            <a:spLocks noGrp="1"/>
          </p:cNvSpPr>
          <p:nvPr>
            <p:ph type="ftr" sz="quarter" idx="11"/>
          </p:nvPr>
        </p:nvSpPr>
        <p:spPr/>
        <p:txBody>
          <a:bodyPr/>
          <a:lstStyle/>
          <a:p>
            <a:r>
              <a:rPr kumimoji="1" lang="en-US" altLang="ja-JP"/>
              <a:t>CONFIDENTIAL</a:t>
            </a:r>
            <a:r>
              <a:rPr kumimoji="1" lang="ja-JP" altLang="en-US"/>
              <a:t>（</a:t>
            </a:r>
            <a:r>
              <a:rPr kumimoji="1" lang="en-US" altLang="ja-JP"/>
              <a:t>ver.1.2</a:t>
            </a:r>
            <a:r>
              <a:rPr kumimoji="1" lang="ja-JP" altLang="en-US"/>
              <a:t>）</a:t>
            </a:r>
            <a:endParaRPr kumimoji="1" lang="ja-JP" altLang="en-US" dirty="0"/>
          </a:p>
        </p:txBody>
      </p:sp>
      <p:sp>
        <p:nvSpPr>
          <p:cNvPr id="12" name="スライド番号プレースホルダー 11">
            <a:extLst>
              <a:ext uri="{FF2B5EF4-FFF2-40B4-BE49-F238E27FC236}">
                <a16:creationId xmlns:a16="http://schemas.microsoft.com/office/drawing/2014/main" id="{DD0AD64C-B789-4DD1-893B-CF004E4F3DB7}"/>
              </a:ext>
            </a:extLst>
          </p:cNvPr>
          <p:cNvSpPr>
            <a:spLocks noGrp="1"/>
          </p:cNvSpPr>
          <p:nvPr>
            <p:ph type="sldNum" sz="quarter" idx="12"/>
          </p:nvPr>
        </p:nvSpPr>
        <p:spPr/>
        <p:txBody>
          <a:bodyPr/>
          <a:lstStyle/>
          <a:p>
            <a:fld id="{A1D1B427-6BB8-45E6-A1F2-9E04AE67DC91}" type="slidenum">
              <a:rPr kumimoji="1" lang="ja-JP" altLang="en-US" smtClean="0"/>
              <a:pPr/>
              <a:t>6</a:t>
            </a:fld>
            <a:endParaRPr kumimoji="1" lang="ja-JP" altLang="en-US"/>
          </a:p>
        </p:txBody>
      </p:sp>
      <p:graphicFrame>
        <p:nvGraphicFramePr>
          <p:cNvPr id="3" name="表 4">
            <a:extLst>
              <a:ext uri="{FF2B5EF4-FFF2-40B4-BE49-F238E27FC236}">
                <a16:creationId xmlns:a16="http://schemas.microsoft.com/office/drawing/2014/main" id="{2887727C-ABF9-4507-BCB7-422C74D34F13}"/>
              </a:ext>
            </a:extLst>
          </p:cNvPr>
          <p:cNvGraphicFramePr>
            <a:graphicFrameLocks noGrp="1"/>
          </p:cNvGraphicFramePr>
          <p:nvPr>
            <p:extLst>
              <p:ext uri="{D42A27DB-BD31-4B8C-83A1-F6EECF244321}">
                <p14:modId xmlns:p14="http://schemas.microsoft.com/office/powerpoint/2010/main" val="314300283"/>
              </p:ext>
            </p:extLst>
          </p:nvPr>
        </p:nvGraphicFramePr>
        <p:xfrm>
          <a:off x="530161" y="929640"/>
          <a:ext cx="6980197" cy="2499360"/>
        </p:xfrm>
        <a:graphic>
          <a:graphicData uri="http://schemas.openxmlformats.org/drawingml/2006/table">
            <a:tbl>
              <a:tblPr firstRow="1" bandRow="1">
                <a:tableStyleId>{5C22544A-7EE6-4342-B048-85BDC9FD1C3A}</a:tableStyleId>
              </a:tblPr>
              <a:tblGrid>
                <a:gridCol w="897255">
                  <a:extLst>
                    <a:ext uri="{9D8B030D-6E8A-4147-A177-3AD203B41FA5}">
                      <a16:colId xmlns:a16="http://schemas.microsoft.com/office/drawing/2014/main" val="462916229"/>
                    </a:ext>
                  </a:extLst>
                </a:gridCol>
                <a:gridCol w="646072">
                  <a:extLst>
                    <a:ext uri="{9D8B030D-6E8A-4147-A177-3AD203B41FA5}">
                      <a16:colId xmlns:a16="http://schemas.microsoft.com/office/drawing/2014/main" val="3354419431"/>
                    </a:ext>
                  </a:extLst>
                </a:gridCol>
                <a:gridCol w="719455">
                  <a:extLst>
                    <a:ext uri="{9D8B030D-6E8A-4147-A177-3AD203B41FA5}">
                      <a16:colId xmlns:a16="http://schemas.microsoft.com/office/drawing/2014/main" val="279102614"/>
                    </a:ext>
                  </a:extLst>
                </a:gridCol>
                <a:gridCol w="414655">
                  <a:extLst>
                    <a:ext uri="{9D8B030D-6E8A-4147-A177-3AD203B41FA5}">
                      <a16:colId xmlns:a16="http://schemas.microsoft.com/office/drawing/2014/main" val="4242445123"/>
                    </a:ext>
                  </a:extLst>
                </a:gridCol>
                <a:gridCol w="1024255">
                  <a:extLst>
                    <a:ext uri="{9D8B030D-6E8A-4147-A177-3AD203B41FA5}">
                      <a16:colId xmlns:a16="http://schemas.microsoft.com/office/drawing/2014/main" val="1528857174"/>
                    </a:ext>
                  </a:extLst>
                </a:gridCol>
                <a:gridCol w="3278505">
                  <a:extLst>
                    <a:ext uri="{9D8B030D-6E8A-4147-A177-3AD203B41FA5}">
                      <a16:colId xmlns:a16="http://schemas.microsoft.com/office/drawing/2014/main" val="722781302"/>
                    </a:ext>
                  </a:extLst>
                </a:gridCol>
              </a:tblGrid>
              <a:tr h="225425">
                <a:tc>
                  <a:txBody>
                    <a:bodyPr/>
                    <a:lstStyle/>
                    <a:p>
                      <a:pPr algn="ctr"/>
                      <a:r>
                        <a:rPr kumimoji="1" lang="ja-JP" altLang="en-US" sz="800" dirty="0"/>
                        <a:t>呼称</a:t>
                      </a:r>
                    </a:p>
                  </a:txBody>
                  <a:tcPr anchor="ctr"/>
                </a:tc>
                <a:tc>
                  <a:txBody>
                    <a:bodyPr/>
                    <a:lstStyle/>
                    <a:p>
                      <a:pPr algn="ctr"/>
                      <a:r>
                        <a:rPr kumimoji="1" lang="ja-JP" altLang="en-US" sz="800"/>
                        <a:t>ウェイト</a:t>
                      </a:r>
                      <a:endParaRPr kumimoji="1" lang="ja-JP" altLang="en-US" sz="800" dirty="0"/>
                    </a:p>
                  </a:txBody>
                  <a:tcPr anchor="ctr"/>
                </a:tc>
                <a:tc>
                  <a:txBody>
                    <a:bodyPr/>
                    <a:lstStyle/>
                    <a:p>
                      <a:pPr algn="ctr"/>
                      <a:r>
                        <a:rPr kumimoji="1" lang="ja-JP" altLang="en-US" sz="800" dirty="0"/>
                        <a:t>モーション</a:t>
                      </a:r>
                      <a:endParaRPr kumimoji="1" lang="en-US" altLang="ja-JP" sz="800" dirty="0"/>
                    </a:p>
                    <a:p>
                      <a:pPr algn="ctr"/>
                      <a:r>
                        <a:rPr kumimoji="1" lang="ja-JP" altLang="en-US" sz="800" dirty="0"/>
                        <a:t>フレーム数</a:t>
                      </a:r>
                    </a:p>
                  </a:txBody>
                  <a:tcPr anchor="ctr"/>
                </a:tc>
                <a:tc>
                  <a:txBody>
                    <a:bodyPr/>
                    <a:lstStyle/>
                    <a:p>
                      <a:pPr algn="ctr"/>
                      <a:r>
                        <a:rPr kumimoji="1" lang="ja-JP" altLang="en-US" sz="800"/>
                        <a:t>移動</a:t>
                      </a:r>
                      <a:endParaRPr kumimoji="1" lang="ja-JP" altLang="en-US" sz="800" dirty="0"/>
                    </a:p>
                  </a:txBody>
                  <a:tcPr anchor="ctr"/>
                </a:tc>
                <a:tc>
                  <a:txBody>
                    <a:bodyPr/>
                    <a:lstStyle/>
                    <a:p>
                      <a:pPr algn="ctr"/>
                      <a:r>
                        <a:rPr kumimoji="1" lang="ja-JP" altLang="en-US" sz="800"/>
                        <a:t>秒数</a:t>
                      </a:r>
                      <a:endParaRPr kumimoji="1" lang="ja-JP" altLang="en-US" sz="800" dirty="0"/>
                    </a:p>
                  </a:txBody>
                  <a:tcPr anchor="ctr"/>
                </a:tc>
                <a:tc>
                  <a:txBody>
                    <a:bodyPr/>
                    <a:lstStyle/>
                    <a:p>
                      <a:pPr algn="ctr"/>
                      <a:r>
                        <a:rPr kumimoji="1" lang="ja-JP" altLang="en-US" sz="800" dirty="0"/>
                        <a:t>メモ</a:t>
                      </a:r>
                    </a:p>
                  </a:txBody>
                  <a:tcPr anchor="ctr"/>
                </a:tc>
                <a:extLst>
                  <a:ext uri="{0D108BD9-81ED-4DB2-BD59-A6C34878D82A}">
                    <a16:rowId xmlns:a16="http://schemas.microsoft.com/office/drawing/2014/main" val="1937770809"/>
                  </a:ext>
                </a:extLst>
              </a:tr>
              <a:tr h="143453">
                <a:tc>
                  <a:txBody>
                    <a:bodyPr/>
                    <a:lstStyle/>
                    <a:p>
                      <a:r>
                        <a:rPr kumimoji="1" lang="ja-JP" altLang="en-US" sz="800" dirty="0"/>
                        <a:t>センタ</a:t>
                      </a:r>
                      <a:r>
                        <a:rPr kumimoji="1" lang="en-US" altLang="ja-JP" sz="800" dirty="0"/>
                        <a:t>―</a:t>
                      </a:r>
                      <a:r>
                        <a:rPr kumimoji="1" lang="ja-JP" altLang="en-US" sz="800" dirty="0"/>
                        <a:t>カメラ</a:t>
                      </a:r>
                    </a:p>
                  </a:txBody>
                  <a:tcPr/>
                </a:tc>
                <a:tc>
                  <a:txBody>
                    <a:bodyPr/>
                    <a:lstStyle/>
                    <a:p>
                      <a:pPr algn="r"/>
                      <a:r>
                        <a:rPr kumimoji="1" lang="ja-JP" altLang="en-US" sz="800"/>
                        <a:t>－</a:t>
                      </a:r>
                      <a:endParaRPr kumimoji="1" lang="ja-JP" altLang="en-US" sz="800" dirty="0"/>
                    </a:p>
                  </a:txBody>
                  <a:tcPr/>
                </a:tc>
                <a:tc>
                  <a:txBody>
                    <a:bodyPr/>
                    <a:lstStyle/>
                    <a:p>
                      <a:pPr algn="r"/>
                      <a:r>
                        <a:rPr kumimoji="1" lang="en-US" altLang="ja-JP" sz="800"/>
                        <a:t>Fr</a:t>
                      </a:r>
                      <a:endParaRPr kumimoji="1" lang="ja-JP" altLang="en-US" sz="800" dirty="0"/>
                    </a:p>
                  </a:txBody>
                  <a:tcPr/>
                </a:tc>
                <a:tc>
                  <a:txBody>
                    <a:bodyPr/>
                    <a:lstStyle/>
                    <a:p>
                      <a:r>
                        <a:rPr kumimoji="1" lang="ja-JP" altLang="en-US" sz="800" dirty="0"/>
                        <a:t>固定</a:t>
                      </a:r>
                    </a:p>
                  </a:txBody>
                  <a:tcPr/>
                </a:tc>
                <a:tc>
                  <a:txBody>
                    <a:bodyPr/>
                    <a:lstStyle/>
                    <a:p>
                      <a:r>
                        <a:rPr kumimoji="1" lang="en-US" altLang="ja-JP" sz="800"/>
                        <a:t>10sec</a:t>
                      </a:r>
                      <a:endParaRPr kumimoji="1" lang="ja-JP" altLang="en-US" sz="800" dirty="0"/>
                    </a:p>
                  </a:txBody>
                  <a:tcPr/>
                </a:tc>
                <a:tc>
                  <a:txBody>
                    <a:bodyPr/>
                    <a:lstStyle/>
                    <a:p>
                      <a:r>
                        <a:rPr kumimoji="1" lang="ja-JP" altLang="en-US" sz="800" dirty="0"/>
                        <a:t>開始時はこのカメラ</a:t>
                      </a:r>
                    </a:p>
                  </a:txBody>
                  <a:tcPr/>
                </a:tc>
                <a:extLst>
                  <a:ext uri="{0D108BD9-81ED-4DB2-BD59-A6C34878D82A}">
                    <a16:rowId xmlns:a16="http://schemas.microsoft.com/office/drawing/2014/main" val="2740315615"/>
                  </a:ext>
                </a:extLst>
              </a:tr>
              <a:tr h="143453">
                <a:tc rowSpan="2">
                  <a:txBody>
                    <a:bodyPr/>
                    <a:lstStyle/>
                    <a:p>
                      <a:r>
                        <a:rPr kumimoji="1" lang="ja-JP" altLang="en-US" sz="800" dirty="0"/>
                        <a:t>基本カメラ</a:t>
                      </a:r>
                    </a:p>
                  </a:txBody>
                  <a:tcPr/>
                </a:tc>
                <a:tc>
                  <a:txBody>
                    <a:bodyPr/>
                    <a:lstStyle/>
                    <a:p>
                      <a:pPr algn="r"/>
                      <a:r>
                        <a:rPr kumimoji="1" lang="ja-JP" altLang="en-US" sz="800"/>
                        <a:t>－</a:t>
                      </a:r>
                      <a:endParaRPr kumimoji="1" lang="ja-JP" altLang="en-US" sz="800" dirty="0"/>
                    </a:p>
                  </a:txBody>
                  <a:tcPr/>
                </a:tc>
                <a:tc>
                  <a:txBody>
                    <a:bodyPr/>
                    <a:lstStyle/>
                    <a:p>
                      <a:pPr algn="r"/>
                      <a:r>
                        <a:rPr kumimoji="1" lang="en-US" altLang="ja-JP" sz="800"/>
                        <a:t>Fr</a:t>
                      </a:r>
                      <a:endParaRPr kumimoji="1" lang="ja-JP" altLang="en-US" sz="800" dirty="0"/>
                    </a:p>
                  </a:txBody>
                  <a:tcPr/>
                </a:tc>
                <a:tc rowSpan="2">
                  <a:txBody>
                    <a:bodyPr/>
                    <a:lstStyle/>
                    <a:p>
                      <a:r>
                        <a:rPr kumimoji="1" lang="ja-JP" altLang="en-US" sz="800"/>
                        <a:t>移動</a:t>
                      </a:r>
                      <a:endParaRPr kumimoji="1" lang="ja-JP" altLang="en-US" sz="800" dirty="0"/>
                    </a:p>
                  </a:txBody>
                  <a:tcPr/>
                </a:tc>
                <a:tc rowSpan="2">
                  <a:txBody>
                    <a:bodyPr/>
                    <a:lstStyle/>
                    <a:p>
                      <a:r>
                        <a:rPr kumimoji="1" lang="en-US" altLang="ja-JP" sz="800"/>
                        <a:t>3</a:t>
                      </a:r>
                      <a:r>
                        <a:rPr kumimoji="1" lang="ja-JP" altLang="en-US" sz="800"/>
                        <a:t>～</a:t>
                      </a:r>
                      <a:r>
                        <a:rPr kumimoji="1" lang="en-US" altLang="ja-JP" sz="800"/>
                        <a:t>5sec</a:t>
                      </a:r>
                    </a:p>
                    <a:p>
                      <a:r>
                        <a:rPr kumimoji="1" lang="ja-JP" altLang="en-US" sz="800"/>
                        <a:t>（</a:t>
                      </a:r>
                      <a:r>
                        <a:rPr kumimoji="1" lang="en-US" altLang="ja-JP" sz="800"/>
                        <a:t>90</a:t>
                      </a:r>
                      <a:r>
                        <a:rPr kumimoji="1" lang="ja-JP" altLang="en-US" sz="800"/>
                        <a:t>～</a:t>
                      </a:r>
                      <a:r>
                        <a:rPr kumimoji="1" lang="en-US" altLang="ja-JP" sz="800"/>
                        <a:t>150Fr</a:t>
                      </a:r>
                      <a:r>
                        <a:rPr kumimoji="1" lang="ja-JP" altLang="en-US" sz="800"/>
                        <a:t>）</a:t>
                      </a:r>
                    </a:p>
                  </a:txBody>
                  <a:tcPr/>
                </a:tc>
                <a:tc rowSpan="2">
                  <a:txBody>
                    <a:bodyPr/>
                    <a:lstStyle/>
                    <a:p>
                      <a:r>
                        <a:rPr kumimoji="1" lang="ja-JP" altLang="en-US" sz="800" dirty="0"/>
                        <a:t>ポイント</a:t>
                      </a:r>
                      <a:r>
                        <a:rPr kumimoji="1" lang="en-US" altLang="ja-JP" sz="800" dirty="0"/>
                        <a:t>1</a:t>
                      </a:r>
                      <a:r>
                        <a:rPr kumimoji="1" lang="ja-JP" altLang="en-US" sz="800" dirty="0"/>
                        <a:t>→ポイント</a:t>
                      </a:r>
                      <a:r>
                        <a:rPr kumimoji="1" lang="en-US" altLang="ja-JP" sz="800" dirty="0"/>
                        <a:t>2</a:t>
                      </a:r>
                      <a:r>
                        <a:rPr kumimoji="1" lang="ja-JP" altLang="en-US" sz="800" dirty="0"/>
                        <a:t>の場合とポイント</a:t>
                      </a:r>
                      <a:r>
                        <a:rPr kumimoji="1" lang="en-US" altLang="ja-JP" sz="800" dirty="0"/>
                        <a:t>2</a:t>
                      </a:r>
                      <a:r>
                        <a:rPr kumimoji="1" lang="ja-JP" altLang="en-US" sz="800" dirty="0"/>
                        <a:t>→ポイント</a:t>
                      </a:r>
                      <a:r>
                        <a:rPr kumimoji="1" lang="en-US" altLang="ja-JP" sz="800" dirty="0"/>
                        <a:t>1</a:t>
                      </a:r>
                      <a:r>
                        <a:rPr kumimoji="1" lang="ja-JP" altLang="en-US" sz="800" dirty="0"/>
                        <a:t>の場合あり。</a:t>
                      </a:r>
                      <a:endParaRPr kumimoji="1" lang="en-US" altLang="ja-JP" sz="800" dirty="0"/>
                    </a:p>
                    <a:p>
                      <a:r>
                        <a:rPr kumimoji="1" lang="ja-JP" altLang="en-US" sz="800" dirty="0"/>
                        <a:t>秒数はいずれも同じ。</a:t>
                      </a:r>
                    </a:p>
                  </a:txBody>
                  <a:tcPr/>
                </a:tc>
                <a:extLst>
                  <a:ext uri="{0D108BD9-81ED-4DB2-BD59-A6C34878D82A}">
                    <a16:rowId xmlns:a16="http://schemas.microsoft.com/office/drawing/2014/main" val="2581997954"/>
                  </a:ext>
                </a:extLst>
              </a:tr>
              <a:tr h="131984">
                <a:tc vMerge="1">
                  <a:txBody>
                    <a:bodyPr/>
                    <a:lstStyle/>
                    <a:p>
                      <a:endParaRPr kumimoji="1" lang="ja-JP" altLang="en-US" sz="800" dirty="0"/>
                    </a:p>
                  </a:txBody>
                  <a:tcPr/>
                </a:tc>
                <a:tc>
                  <a:txBody>
                    <a:bodyPr/>
                    <a:lstStyle/>
                    <a:p>
                      <a:pPr algn="r"/>
                      <a:r>
                        <a:rPr kumimoji="1" lang="ja-JP" altLang="en-US" sz="800"/>
                        <a:t>ー</a:t>
                      </a:r>
                      <a:endParaRPr kumimoji="1" lang="ja-JP" altLang="en-US" sz="800" dirty="0"/>
                    </a:p>
                  </a:txBody>
                  <a:tcPr/>
                </a:tc>
                <a:tc>
                  <a:txBody>
                    <a:bodyPr/>
                    <a:lstStyle/>
                    <a:p>
                      <a:pPr algn="r"/>
                      <a:r>
                        <a:rPr kumimoji="1" lang="en-US" altLang="ja-JP" sz="800"/>
                        <a:t>Fr</a:t>
                      </a:r>
                      <a:endParaRPr kumimoji="1" lang="ja-JP" altLang="en-US" sz="800" dirty="0"/>
                    </a:p>
                  </a:txBody>
                  <a:tcPr/>
                </a:tc>
                <a:tc vMerge="1">
                  <a:txBody>
                    <a:bodyPr/>
                    <a:lstStyle/>
                    <a:p>
                      <a:endParaRPr kumimoji="1" lang="ja-JP" altLang="en-US" sz="800" dirty="0"/>
                    </a:p>
                  </a:txBody>
                  <a:tcPr/>
                </a:tc>
                <a:tc vMerge="1">
                  <a:txBody>
                    <a:bodyPr/>
                    <a:lstStyle/>
                    <a:p>
                      <a:endParaRPr kumimoji="1" lang="ja-JP" altLang="en-US"/>
                    </a:p>
                  </a:txBody>
                  <a:tcPr/>
                </a:tc>
                <a:tc vMerge="1">
                  <a:txBody>
                    <a:bodyPr/>
                    <a:lstStyle/>
                    <a:p>
                      <a:endParaRPr kumimoji="1" lang="ja-JP" altLang="en-US" sz="800" dirty="0"/>
                    </a:p>
                  </a:txBody>
                  <a:tcPr/>
                </a:tc>
                <a:extLst>
                  <a:ext uri="{0D108BD9-81ED-4DB2-BD59-A6C34878D82A}">
                    <a16:rowId xmlns:a16="http://schemas.microsoft.com/office/drawing/2014/main" val="2017717905"/>
                  </a:ext>
                </a:extLst>
              </a:tr>
              <a:tr h="143453">
                <a:tc rowSpan="2">
                  <a:txBody>
                    <a:bodyPr/>
                    <a:lstStyle/>
                    <a:p>
                      <a:r>
                        <a:rPr kumimoji="1" lang="ja-JP" altLang="en-US" sz="800"/>
                        <a:t>演出カメラ１</a:t>
                      </a:r>
                      <a:endParaRPr kumimoji="1" lang="en-US" altLang="ja-JP" sz="800"/>
                    </a:p>
                    <a:p>
                      <a:r>
                        <a:rPr kumimoji="1" lang="ja-JP" altLang="en-US" sz="800"/>
                        <a:t>（寄り）</a:t>
                      </a:r>
                      <a:endParaRPr kumimoji="1" lang="ja-JP" altLang="en-US" sz="800" dirty="0"/>
                    </a:p>
                  </a:txBody>
                  <a:tcPr/>
                </a:tc>
                <a:tc>
                  <a:txBody>
                    <a:bodyPr/>
                    <a:lstStyle/>
                    <a:p>
                      <a:pPr algn="r"/>
                      <a:r>
                        <a:rPr kumimoji="1" lang="en-US" altLang="ja-JP" sz="800"/>
                        <a:t>40</a:t>
                      </a:r>
                      <a:endParaRPr kumimoji="1" lang="ja-JP" altLang="en-US" sz="800" dirty="0"/>
                    </a:p>
                  </a:txBody>
                  <a:tcPr/>
                </a:tc>
                <a:tc>
                  <a:txBody>
                    <a:bodyPr/>
                    <a:lstStyle/>
                    <a:p>
                      <a:pPr algn="r"/>
                      <a:r>
                        <a:rPr kumimoji="1" lang="en-US" altLang="ja-JP" sz="800"/>
                        <a:t>Fr</a:t>
                      </a:r>
                      <a:endParaRPr kumimoji="1" lang="ja-JP" altLang="en-US" sz="800" dirty="0"/>
                    </a:p>
                  </a:txBody>
                  <a:tcPr/>
                </a:tc>
                <a:tc rowSpan="2">
                  <a:txBody>
                    <a:bodyPr/>
                    <a:lstStyle/>
                    <a:p>
                      <a:r>
                        <a:rPr kumimoji="1" lang="ja-JP" altLang="en-US" sz="800"/>
                        <a:t>移動</a:t>
                      </a:r>
                      <a:endParaRPr kumimoji="1" lang="ja-JP" altLang="en-US" sz="800" dirty="0"/>
                    </a:p>
                  </a:txBody>
                  <a:tcPr/>
                </a:tc>
                <a:tc rowSpan="2">
                  <a:txBody>
                    <a:bodyPr/>
                    <a:lstStyle/>
                    <a:p>
                      <a:r>
                        <a:rPr kumimoji="1" lang="en-US" altLang="ja-JP" sz="800"/>
                        <a:t>3</a:t>
                      </a:r>
                      <a:r>
                        <a:rPr kumimoji="1" lang="ja-JP" altLang="en-US" sz="800"/>
                        <a:t>～</a:t>
                      </a:r>
                      <a:r>
                        <a:rPr kumimoji="1" lang="en-US" altLang="ja-JP" sz="800"/>
                        <a:t>5sec</a:t>
                      </a:r>
                    </a:p>
                    <a:p>
                      <a:r>
                        <a:rPr kumimoji="1" lang="ja-JP" altLang="en-US" sz="800"/>
                        <a:t>（</a:t>
                      </a:r>
                      <a:r>
                        <a:rPr kumimoji="1" lang="en-US" altLang="ja-JP" sz="800"/>
                        <a:t>90</a:t>
                      </a:r>
                      <a:r>
                        <a:rPr kumimoji="1" lang="ja-JP" altLang="en-US" sz="800"/>
                        <a:t>～</a:t>
                      </a:r>
                      <a:r>
                        <a:rPr kumimoji="1" lang="en-US" altLang="ja-JP" sz="800"/>
                        <a:t>150Fr</a:t>
                      </a:r>
                      <a:r>
                        <a:rPr kumimoji="1" lang="ja-JP" altLang="en-US" sz="800"/>
                        <a:t>）</a:t>
                      </a:r>
                    </a:p>
                  </a:txBody>
                  <a:tcPr/>
                </a:tc>
                <a:tc rowSpan="2">
                  <a:txBody>
                    <a:bodyPr/>
                    <a:lstStyle/>
                    <a:p>
                      <a:r>
                        <a:rPr kumimoji="1" lang="ja-JP" altLang="en-US" sz="800" dirty="0"/>
                        <a:t>同上</a:t>
                      </a:r>
                    </a:p>
                  </a:txBody>
                  <a:tcPr/>
                </a:tc>
                <a:extLst>
                  <a:ext uri="{0D108BD9-81ED-4DB2-BD59-A6C34878D82A}">
                    <a16:rowId xmlns:a16="http://schemas.microsoft.com/office/drawing/2014/main" val="2413950812"/>
                  </a:ext>
                </a:extLst>
              </a:tr>
              <a:tr h="143453">
                <a:tc vMerge="1">
                  <a:txBody>
                    <a:bodyPr/>
                    <a:lstStyle/>
                    <a:p>
                      <a:endParaRPr kumimoji="1" lang="ja-JP" altLang="en-US" sz="800" dirty="0"/>
                    </a:p>
                  </a:txBody>
                  <a:tcPr/>
                </a:tc>
                <a:tc>
                  <a:txBody>
                    <a:bodyPr/>
                    <a:lstStyle/>
                    <a:p>
                      <a:pPr algn="r"/>
                      <a:r>
                        <a:rPr kumimoji="1" lang="en-US" altLang="ja-JP" sz="800"/>
                        <a:t>40</a:t>
                      </a:r>
                      <a:endParaRPr kumimoji="1" lang="ja-JP" altLang="en-US" sz="800" dirty="0"/>
                    </a:p>
                  </a:txBody>
                  <a:tcPr/>
                </a:tc>
                <a:tc>
                  <a:txBody>
                    <a:bodyPr/>
                    <a:lstStyle/>
                    <a:p>
                      <a:pPr algn="r"/>
                      <a:r>
                        <a:rPr kumimoji="1" lang="en-US" altLang="ja-JP" sz="800"/>
                        <a:t>Fr</a:t>
                      </a:r>
                      <a:endParaRPr kumimoji="1" lang="ja-JP" altLang="en-US" sz="800" dirty="0"/>
                    </a:p>
                  </a:txBody>
                  <a:tcPr/>
                </a:tc>
                <a:tc vMerge="1">
                  <a:txBody>
                    <a:bodyPr/>
                    <a:lstStyle/>
                    <a:p>
                      <a:endParaRPr kumimoji="1" lang="ja-JP" altLang="en-US" sz="800" dirty="0"/>
                    </a:p>
                  </a:txBody>
                  <a:tcPr/>
                </a:tc>
                <a:tc vMerge="1">
                  <a:txBody>
                    <a:bodyPr/>
                    <a:lstStyle/>
                    <a:p>
                      <a:endParaRPr kumimoji="1" lang="ja-JP" altLang="en-US"/>
                    </a:p>
                  </a:txBody>
                  <a:tcPr/>
                </a:tc>
                <a:tc vMerge="1">
                  <a:txBody>
                    <a:bodyPr/>
                    <a:lstStyle/>
                    <a:p>
                      <a:endParaRPr kumimoji="1" lang="ja-JP" altLang="en-US" sz="800" dirty="0"/>
                    </a:p>
                  </a:txBody>
                  <a:tcPr/>
                </a:tc>
                <a:extLst>
                  <a:ext uri="{0D108BD9-81ED-4DB2-BD59-A6C34878D82A}">
                    <a16:rowId xmlns:a16="http://schemas.microsoft.com/office/drawing/2014/main" val="4196792538"/>
                  </a:ext>
                </a:extLst>
              </a:tr>
              <a:tr h="143453">
                <a:tc rowSpan="2">
                  <a:txBody>
                    <a:bodyPr/>
                    <a:lstStyle/>
                    <a:p>
                      <a:r>
                        <a:rPr kumimoji="1" lang="ja-JP" altLang="en-US" sz="800"/>
                        <a:t>演出カメラ２</a:t>
                      </a:r>
                      <a:endParaRPr kumimoji="1" lang="en-US" altLang="ja-JP" sz="800"/>
                    </a:p>
                    <a:p>
                      <a:r>
                        <a:rPr kumimoji="1" lang="ja-JP" altLang="en-US" sz="800"/>
                        <a:t>（引き縦）</a:t>
                      </a:r>
                      <a:endParaRPr kumimoji="1" lang="ja-JP" altLang="en-US" sz="800" dirty="0"/>
                    </a:p>
                  </a:txBody>
                  <a:tcPr/>
                </a:tc>
                <a:tc>
                  <a:txBody>
                    <a:bodyPr/>
                    <a:lstStyle/>
                    <a:p>
                      <a:pPr algn="r"/>
                      <a:r>
                        <a:rPr kumimoji="1" lang="en-US" altLang="ja-JP" sz="800"/>
                        <a:t>40</a:t>
                      </a:r>
                      <a:endParaRPr kumimoji="1" lang="ja-JP" altLang="en-US" sz="800" dirty="0"/>
                    </a:p>
                  </a:txBody>
                  <a:tcPr/>
                </a:tc>
                <a:tc>
                  <a:txBody>
                    <a:bodyPr/>
                    <a:lstStyle/>
                    <a:p>
                      <a:pPr algn="r"/>
                      <a:r>
                        <a:rPr kumimoji="1" lang="en-US" altLang="ja-JP" sz="800"/>
                        <a:t>Fr</a:t>
                      </a:r>
                      <a:endParaRPr kumimoji="1" lang="ja-JP" altLang="en-US" sz="800" dirty="0"/>
                    </a:p>
                  </a:txBody>
                  <a:tcPr/>
                </a:tc>
                <a:tc rowSpan="2">
                  <a:txBody>
                    <a:bodyPr/>
                    <a:lstStyle/>
                    <a:p>
                      <a:r>
                        <a:rPr kumimoji="1" lang="ja-JP" altLang="en-US" sz="800"/>
                        <a:t>移動</a:t>
                      </a:r>
                      <a:endParaRPr kumimoji="1" lang="ja-JP" altLang="en-US" sz="800" dirty="0"/>
                    </a:p>
                  </a:txBody>
                  <a:tcPr/>
                </a:tc>
                <a:tc rowSpan="2">
                  <a:txBody>
                    <a:bodyPr/>
                    <a:lstStyle/>
                    <a:p>
                      <a:r>
                        <a:rPr kumimoji="1" lang="en-US" altLang="ja-JP" sz="800"/>
                        <a:t>3</a:t>
                      </a:r>
                      <a:r>
                        <a:rPr kumimoji="1" lang="ja-JP" altLang="en-US" sz="800"/>
                        <a:t>～</a:t>
                      </a:r>
                      <a:r>
                        <a:rPr kumimoji="1" lang="en-US" altLang="ja-JP" sz="800"/>
                        <a:t>5sec</a:t>
                      </a:r>
                    </a:p>
                    <a:p>
                      <a:r>
                        <a:rPr kumimoji="1" lang="ja-JP" altLang="en-US" sz="800"/>
                        <a:t>（</a:t>
                      </a:r>
                      <a:r>
                        <a:rPr kumimoji="1" lang="en-US" altLang="ja-JP" sz="800"/>
                        <a:t>90</a:t>
                      </a:r>
                      <a:r>
                        <a:rPr kumimoji="1" lang="ja-JP" altLang="en-US" sz="800"/>
                        <a:t>～</a:t>
                      </a:r>
                      <a:r>
                        <a:rPr kumimoji="1" lang="en-US" altLang="ja-JP" sz="800"/>
                        <a:t>150Fr</a:t>
                      </a:r>
                      <a:r>
                        <a:rPr kumimoji="1" lang="ja-JP" altLang="en-US" sz="800"/>
                        <a:t>）</a:t>
                      </a:r>
                    </a:p>
                  </a:txBody>
                  <a:tcPr/>
                </a:tc>
                <a:tc rowSpan="2">
                  <a:txBody>
                    <a:bodyPr/>
                    <a:lstStyle/>
                    <a:p>
                      <a:r>
                        <a:rPr kumimoji="1" lang="ja-JP" altLang="en-US" sz="800" dirty="0"/>
                        <a:t>同上</a:t>
                      </a:r>
                    </a:p>
                  </a:txBody>
                  <a:tcPr/>
                </a:tc>
                <a:extLst>
                  <a:ext uri="{0D108BD9-81ED-4DB2-BD59-A6C34878D82A}">
                    <a16:rowId xmlns:a16="http://schemas.microsoft.com/office/drawing/2014/main" val="3676371094"/>
                  </a:ext>
                </a:extLst>
              </a:tr>
              <a:tr h="143453">
                <a:tc vMerge="1">
                  <a:txBody>
                    <a:bodyPr/>
                    <a:lstStyle/>
                    <a:p>
                      <a:endParaRPr kumimoji="1" lang="ja-JP" altLang="en-US" sz="800" dirty="0"/>
                    </a:p>
                  </a:txBody>
                  <a:tcPr/>
                </a:tc>
                <a:tc>
                  <a:txBody>
                    <a:bodyPr/>
                    <a:lstStyle/>
                    <a:p>
                      <a:pPr algn="r"/>
                      <a:r>
                        <a:rPr kumimoji="1" lang="en-US" altLang="ja-JP" sz="800"/>
                        <a:t>40</a:t>
                      </a:r>
                      <a:endParaRPr kumimoji="1" lang="ja-JP" altLang="en-US" sz="800" dirty="0"/>
                    </a:p>
                  </a:txBody>
                  <a:tcPr/>
                </a:tc>
                <a:tc>
                  <a:txBody>
                    <a:bodyPr/>
                    <a:lstStyle/>
                    <a:p>
                      <a:pPr algn="r"/>
                      <a:r>
                        <a:rPr kumimoji="1" lang="en-US" altLang="ja-JP" sz="800"/>
                        <a:t>Fr</a:t>
                      </a:r>
                      <a:endParaRPr kumimoji="1" lang="ja-JP" altLang="en-US" sz="800" dirty="0"/>
                    </a:p>
                  </a:txBody>
                  <a:tcPr/>
                </a:tc>
                <a:tc vMerge="1">
                  <a:txBody>
                    <a:bodyPr/>
                    <a:lstStyle/>
                    <a:p>
                      <a:endParaRPr kumimoji="1" lang="ja-JP" altLang="en-US" sz="800" dirty="0"/>
                    </a:p>
                  </a:txBody>
                  <a:tcPr/>
                </a:tc>
                <a:tc vMerge="1">
                  <a:txBody>
                    <a:bodyPr/>
                    <a:lstStyle/>
                    <a:p>
                      <a:endParaRPr kumimoji="1" lang="ja-JP" altLang="en-US"/>
                    </a:p>
                  </a:txBody>
                  <a:tcPr/>
                </a:tc>
                <a:tc vMerge="1">
                  <a:txBody>
                    <a:bodyPr/>
                    <a:lstStyle/>
                    <a:p>
                      <a:endParaRPr kumimoji="1" lang="ja-JP" altLang="en-US" sz="800" dirty="0"/>
                    </a:p>
                  </a:txBody>
                  <a:tcPr/>
                </a:tc>
                <a:extLst>
                  <a:ext uri="{0D108BD9-81ED-4DB2-BD59-A6C34878D82A}">
                    <a16:rowId xmlns:a16="http://schemas.microsoft.com/office/drawing/2014/main" val="2342432404"/>
                  </a:ext>
                </a:extLst>
              </a:tr>
              <a:tr h="143453">
                <a:tc>
                  <a:txBody>
                    <a:bodyPr/>
                    <a:lstStyle/>
                    <a:p>
                      <a:r>
                        <a:rPr kumimoji="1" lang="ja-JP" altLang="en-US" sz="800"/>
                        <a:t>演出カメラ３</a:t>
                      </a:r>
                      <a:endParaRPr kumimoji="1" lang="en-US" altLang="ja-JP" sz="800"/>
                    </a:p>
                    <a:p>
                      <a:r>
                        <a:rPr kumimoji="1" lang="ja-JP" altLang="en-US" sz="800"/>
                        <a:t>（固定背面）</a:t>
                      </a:r>
                      <a:endParaRPr kumimoji="1" lang="ja-JP" altLang="en-US" sz="800" dirty="0"/>
                    </a:p>
                  </a:txBody>
                  <a:tcPr/>
                </a:tc>
                <a:tc>
                  <a:txBody>
                    <a:bodyPr/>
                    <a:lstStyle/>
                    <a:p>
                      <a:pPr algn="r"/>
                      <a:r>
                        <a:rPr kumimoji="1" lang="en-US" altLang="ja-JP" sz="800"/>
                        <a:t>20</a:t>
                      </a:r>
                      <a:endParaRPr kumimoji="1" lang="ja-JP" altLang="en-US" sz="800" dirty="0"/>
                    </a:p>
                  </a:txBody>
                  <a:tcPr/>
                </a:tc>
                <a:tc>
                  <a:txBody>
                    <a:bodyPr/>
                    <a:lstStyle/>
                    <a:p>
                      <a:pPr algn="r"/>
                      <a:r>
                        <a:rPr kumimoji="1" lang="en-US" altLang="ja-JP" sz="800"/>
                        <a:t>Fr</a:t>
                      </a:r>
                      <a:endParaRPr kumimoji="1" lang="ja-JP" altLang="en-US" sz="800" dirty="0"/>
                    </a:p>
                  </a:txBody>
                  <a:tcPr/>
                </a:tc>
                <a:tc>
                  <a:txBody>
                    <a:bodyPr/>
                    <a:lstStyle/>
                    <a:p>
                      <a:r>
                        <a:rPr kumimoji="1" lang="ja-JP" altLang="en-US" sz="800" dirty="0"/>
                        <a:t>固定</a:t>
                      </a:r>
                    </a:p>
                  </a:txBody>
                  <a:tcPr/>
                </a:tc>
                <a:tc>
                  <a:txBody>
                    <a:bodyPr/>
                    <a:lstStyle/>
                    <a:p>
                      <a:r>
                        <a:rPr kumimoji="1" lang="ja-JP" altLang="en-US" sz="800"/>
                        <a:t>攻撃モーション中</a:t>
                      </a:r>
                      <a:endParaRPr kumimoji="1" lang="ja-JP" altLang="en-US" sz="800" dirty="0"/>
                    </a:p>
                  </a:txBody>
                  <a:tcPr/>
                </a:tc>
                <a:tc>
                  <a:txBody>
                    <a:bodyPr/>
                    <a:lstStyle/>
                    <a:p>
                      <a:r>
                        <a:rPr kumimoji="1" lang="ja-JP" altLang="en-US" sz="800" dirty="0"/>
                        <a:t>固定</a:t>
                      </a:r>
                      <a:endParaRPr kumimoji="1" lang="en-US" altLang="ja-JP" sz="800" dirty="0"/>
                    </a:p>
                    <a:p>
                      <a:endParaRPr kumimoji="1" lang="ja-JP" altLang="en-US" sz="800" dirty="0"/>
                    </a:p>
                  </a:txBody>
                  <a:tcPr/>
                </a:tc>
                <a:extLst>
                  <a:ext uri="{0D108BD9-81ED-4DB2-BD59-A6C34878D82A}">
                    <a16:rowId xmlns:a16="http://schemas.microsoft.com/office/drawing/2014/main" val="3372487077"/>
                  </a:ext>
                </a:extLst>
              </a:tr>
              <a:tr h="143453">
                <a:tc>
                  <a:txBody>
                    <a:bodyPr/>
                    <a:lstStyle/>
                    <a:p>
                      <a:r>
                        <a:rPr kumimoji="1" lang="ja-JP" altLang="en-US" sz="800"/>
                        <a:t>演出カメラ４</a:t>
                      </a:r>
                      <a:endParaRPr kumimoji="1" lang="en-US" altLang="ja-JP" sz="800"/>
                    </a:p>
                    <a:p>
                      <a:r>
                        <a:rPr kumimoji="1" lang="ja-JP" altLang="en-US" sz="800"/>
                        <a:t>（固定正面）</a:t>
                      </a:r>
                      <a:endParaRPr kumimoji="1" lang="ja-JP" altLang="en-US" sz="800" dirty="0"/>
                    </a:p>
                  </a:txBody>
                  <a:tcPr/>
                </a:tc>
                <a:tc>
                  <a:txBody>
                    <a:bodyPr/>
                    <a:lstStyle/>
                    <a:p>
                      <a:pPr algn="r"/>
                      <a:r>
                        <a:rPr kumimoji="1" lang="en-US" altLang="ja-JP" sz="800"/>
                        <a:t>20</a:t>
                      </a:r>
                      <a:endParaRPr kumimoji="1" lang="ja-JP" altLang="en-US" sz="800" dirty="0"/>
                    </a:p>
                  </a:txBody>
                  <a:tcPr/>
                </a:tc>
                <a:tc>
                  <a:txBody>
                    <a:bodyPr/>
                    <a:lstStyle/>
                    <a:p>
                      <a:pPr algn="r"/>
                      <a:r>
                        <a:rPr kumimoji="1" lang="en-US" altLang="ja-JP" sz="800"/>
                        <a:t>Fr</a:t>
                      </a:r>
                      <a:endParaRPr kumimoji="1" lang="ja-JP" altLang="en-US" sz="800" dirty="0"/>
                    </a:p>
                  </a:txBody>
                  <a:tcPr/>
                </a:tc>
                <a:tc>
                  <a:txBody>
                    <a:bodyPr/>
                    <a:lstStyle/>
                    <a:p>
                      <a:r>
                        <a:rPr kumimoji="1" lang="ja-JP" altLang="en-US" sz="800" dirty="0"/>
                        <a:t>固定</a:t>
                      </a:r>
                    </a:p>
                  </a:txBody>
                  <a:tcPr/>
                </a:tc>
                <a:tc>
                  <a:txBody>
                    <a:bodyPr/>
                    <a:lstStyle/>
                    <a:p>
                      <a:r>
                        <a:rPr kumimoji="1" lang="ja-JP" altLang="en-US" sz="800"/>
                        <a:t>攻撃モーション中</a:t>
                      </a:r>
                      <a:endParaRPr kumimoji="1" lang="ja-JP" altLang="en-US" sz="800" dirty="0"/>
                    </a:p>
                  </a:txBody>
                  <a:tcPr/>
                </a:tc>
                <a:tc>
                  <a:txBody>
                    <a:bodyPr/>
                    <a:lstStyle/>
                    <a:p>
                      <a:r>
                        <a:rPr kumimoji="1" lang="ja-JP" altLang="en-US" sz="800"/>
                        <a:t>固定</a:t>
                      </a:r>
                      <a:endParaRPr kumimoji="1" lang="ja-JP" altLang="en-US" sz="800" dirty="0"/>
                    </a:p>
                  </a:txBody>
                  <a:tcPr/>
                </a:tc>
                <a:extLst>
                  <a:ext uri="{0D108BD9-81ED-4DB2-BD59-A6C34878D82A}">
                    <a16:rowId xmlns:a16="http://schemas.microsoft.com/office/drawing/2014/main" val="1390452329"/>
                  </a:ext>
                </a:extLst>
              </a:tr>
            </a:tbl>
          </a:graphicData>
        </a:graphic>
      </p:graphicFrame>
      <p:sp>
        <p:nvSpPr>
          <p:cNvPr id="9" name="テキスト ボックス 8">
            <a:extLst>
              <a:ext uri="{FF2B5EF4-FFF2-40B4-BE49-F238E27FC236}">
                <a16:creationId xmlns:a16="http://schemas.microsoft.com/office/drawing/2014/main" id="{E8CE651A-C2DD-41E8-BD45-A2E99B42087A}"/>
              </a:ext>
            </a:extLst>
          </p:cNvPr>
          <p:cNvSpPr txBox="1"/>
          <p:nvPr/>
        </p:nvSpPr>
        <p:spPr>
          <a:xfrm>
            <a:off x="536454" y="589587"/>
            <a:ext cx="1261884" cy="276999"/>
          </a:xfrm>
          <a:prstGeom prst="rect">
            <a:avLst/>
          </a:prstGeom>
          <a:noFill/>
        </p:spPr>
        <p:txBody>
          <a:bodyPr wrap="none" rtlCol="0">
            <a:spAutoFit/>
          </a:bodyPr>
          <a:lstStyle/>
          <a:p>
            <a:r>
              <a:rPr kumimoji="1" lang="ja-JP" altLang="en-US" sz="1200" b="1"/>
              <a:t>○カメラの種類</a:t>
            </a:r>
            <a:endParaRPr kumimoji="1" lang="ja-JP" altLang="en-US" sz="1200" b="1" dirty="0"/>
          </a:p>
        </p:txBody>
      </p:sp>
      <p:sp>
        <p:nvSpPr>
          <p:cNvPr id="10" name="テキスト ボックス 9">
            <a:extLst>
              <a:ext uri="{FF2B5EF4-FFF2-40B4-BE49-F238E27FC236}">
                <a16:creationId xmlns:a16="http://schemas.microsoft.com/office/drawing/2014/main" id="{BDE717A3-D4DD-4DAA-9A32-5B18B5868E43}"/>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Tree>
    <p:extLst>
      <p:ext uri="{BB962C8B-B14F-4D97-AF65-F5344CB8AC3E}">
        <p14:creationId xmlns:p14="http://schemas.microsoft.com/office/powerpoint/2010/main" val="2207107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ED45E806-9AEF-43B4-8D80-59BFB0327B47}"/>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799060CF-AD1F-4F06-9ECF-5CB1F498884F}"/>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6" name="テキスト ボックス 5">
            <a:extLst>
              <a:ext uri="{FF2B5EF4-FFF2-40B4-BE49-F238E27FC236}">
                <a16:creationId xmlns:a16="http://schemas.microsoft.com/office/drawing/2014/main" id="{FDA23FEC-B5FD-4A62-BA3B-7443452F925D}"/>
              </a:ext>
            </a:extLst>
          </p:cNvPr>
          <p:cNvSpPr txBox="1"/>
          <p:nvPr/>
        </p:nvSpPr>
        <p:spPr>
          <a:xfrm>
            <a:off x="415419" y="538799"/>
            <a:ext cx="2159566" cy="307777"/>
          </a:xfrm>
          <a:prstGeom prst="rect">
            <a:avLst/>
          </a:prstGeom>
          <a:noFill/>
        </p:spPr>
        <p:txBody>
          <a:bodyPr wrap="none" rtlCol="0">
            <a:spAutoFit/>
          </a:bodyPr>
          <a:lstStyle/>
          <a:p>
            <a:r>
              <a:rPr kumimoji="1" lang="ja-JP" altLang="en-US" sz="1400" b="1"/>
              <a:t>●怪獣攻撃によるカメラ</a:t>
            </a:r>
            <a:endParaRPr kumimoji="1" lang="ja-JP" altLang="en-US" sz="1400" b="1" dirty="0"/>
          </a:p>
        </p:txBody>
      </p:sp>
      <p:sp>
        <p:nvSpPr>
          <p:cNvPr id="7" name="テキスト ボックス 6">
            <a:extLst>
              <a:ext uri="{FF2B5EF4-FFF2-40B4-BE49-F238E27FC236}">
                <a16:creationId xmlns:a16="http://schemas.microsoft.com/office/drawing/2014/main" id="{005C0CB2-B394-49A0-90DB-B27858069490}"/>
              </a:ext>
            </a:extLst>
          </p:cNvPr>
          <p:cNvSpPr txBox="1"/>
          <p:nvPr/>
        </p:nvSpPr>
        <p:spPr>
          <a:xfrm>
            <a:off x="591845" y="846576"/>
            <a:ext cx="4993675" cy="400110"/>
          </a:xfrm>
          <a:prstGeom prst="rect">
            <a:avLst/>
          </a:prstGeom>
          <a:noFill/>
        </p:spPr>
        <p:txBody>
          <a:bodyPr wrap="none" rtlCol="0">
            <a:spAutoFit/>
          </a:bodyPr>
          <a:lstStyle/>
          <a:p>
            <a:r>
              <a:rPr kumimoji="1" lang="en-US" altLang="ja-JP" sz="1000">
                <a:latin typeface="+mn-ea"/>
              </a:rPr>
              <a:t>1stPlayable</a:t>
            </a:r>
            <a:r>
              <a:rPr kumimoji="1" lang="ja-JP" altLang="en-US" sz="1000">
                <a:latin typeface="+mn-ea"/>
              </a:rPr>
              <a:t>においては怪獣からの攻撃の際、必ず専用カットシーンとなっていた。</a:t>
            </a:r>
            <a:endParaRPr kumimoji="1" lang="en-US" altLang="ja-JP" sz="1000">
              <a:latin typeface="+mn-ea"/>
            </a:endParaRPr>
          </a:p>
          <a:p>
            <a:r>
              <a:rPr kumimoji="1" lang="en-US" altLang="ja-JP" sz="1000">
                <a:latin typeface="+mn-ea"/>
              </a:rPr>
              <a:t>α1</a:t>
            </a:r>
            <a:r>
              <a:rPr kumimoji="1" lang="ja-JP" altLang="en-US" sz="1000">
                <a:latin typeface="+mn-ea"/>
              </a:rPr>
              <a:t>では、「通常状態」と「激怒状態」で部隊の表現を変更する。</a:t>
            </a:r>
            <a:endParaRPr kumimoji="1" lang="en-US" altLang="ja-JP" sz="1000" dirty="0">
              <a:latin typeface="+mn-ea"/>
            </a:endParaRPr>
          </a:p>
        </p:txBody>
      </p:sp>
      <p:sp>
        <p:nvSpPr>
          <p:cNvPr id="8" name="正方形/長方形 7">
            <a:extLst>
              <a:ext uri="{FF2B5EF4-FFF2-40B4-BE49-F238E27FC236}">
                <a16:creationId xmlns:a16="http://schemas.microsoft.com/office/drawing/2014/main" id="{7E9605F3-9D48-48AF-B5E4-445AD85C2A6B}"/>
              </a:ext>
            </a:extLst>
          </p:cNvPr>
          <p:cNvSpPr/>
          <p:nvPr/>
        </p:nvSpPr>
        <p:spPr>
          <a:xfrm>
            <a:off x="591845" y="2167828"/>
            <a:ext cx="1504877"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a:solidFill>
                  <a:schemeClr val="bg1"/>
                </a:solidFill>
              </a:rPr>
              <a:t>怪獣攻撃カットシーン</a:t>
            </a:r>
          </a:p>
        </p:txBody>
      </p:sp>
      <p:sp>
        <p:nvSpPr>
          <p:cNvPr id="9" name="正方形/長方形 8">
            <a:extLst>
              <a:ext uri="{FF2B5EF4-FFF2-40B4-BE49-F238E27FC236}">
                <a16:creationId xmlns:a16="http://schemas.microsoft.com/office/drawing/2014/main" id="{12538F9D-85FD-426B-BDE3-6F348C3134D7}"/>
              </a:ext>
            </a:extLst>
          </p:cNvPr>
          <p:cNvSpPr/>
          <p:nvPr/>
        </p:nvSpPr>
        <p:spPr>
          <a:xfrm>
            <a:off x="591845" y="3460992"/>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基本カメラに</a:t>
            </a:r>
            <a:endParaRPr kumimoji="1" lang="en-US" altLang="ja-JP" sz="1000">
              <a:solidFill>
                <a:schemeClr val="bg1"/>
              </a:solidFill>
            </a:endParaRPr>
          </a:p>
          <a:p>
            <a:pPr algn="ctr"/>
            <a:r>
              <a:rPr kumimoji="1" lang="ja-JP" altLang="en-US" sz="1000">
                <a:solidFill>
                  <a:schemeClr val="bg1"/>
                </a:solidFill>
              </a:rPr>
              <a:t>変更</a:t>
            </a:r>
            <a:endParaRPr kumimoji="1" lang="en-US" altLang="ja-JP" sz="1000">
              <a:solidFill>
                <a:schemeClr val="bg1"/>
              </a:solidFill>
            </a:endParaRPr>
          </a:p>
        </p:txBody>
      </p:sp>
      <p:sp>
        <p:nvSpPr>
          <p:cNvPr id="10" name="正方形/長方形 9">
            <a:extLst>
              <a:ext uri="{FF2B5EF4-FFF2-40B4-BE49-F238E27FC236}">
                <a16:creationId xmlns:a16="http://schemas.microsoft.com/office/drawing/2014/main" id="{5C43B198-AB18-4626-A0CD-7B837865D1EB}"/>
              </a:ext>
            </a:extLst>
          </p:cNvPr>
          <p:cNvSpPr/>
          <p:nvPr/>
        </p:nvSpPr>
        <p:spPr>
          <a:xfrm>
            <a:off x="2916993" y="3460992"/>
            <a:ext cx="1504877"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a:solidFill>
                  <a:schemeClr val="bg1"/>
                </a:solidFill>
              </a:rPr>
              <a:t>ダメージカットシーン</a:t>
            </a:r>
          </a:p>
        </p:txBody>
      </p:sp>
      <p:sp>
        <p:nvSpPr>
          <p:cNvPr id="12" name="四角形: 角を丸くする 11">
            <a:extLst>
              <a:ext uri="{FF2B5EF4-FFF2-40B4-BE49-F238E27FC236}">
                <a16:creationId xmlns:a16="http://schemas.microsoft.com/office/drawing/2014/main" id="{2554D4BD-4C4A-4CFC-A97D-EE6C095BB274}"/>
              </a:ext>
            </a:extLst>
          </p:cNvPr>
          <p:cNvSpPr/>
          <p:nvPr/>
        </p:nvSpPr>
        <p:spPr>
          <a:xfrm>
            <a:off x="3145119" y="2915273"/>
            <a:ext cx="1048624" cy="200055"/>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a:t>激怒状態</a:t>
            </a:r>
          </a:p>
        </p:txBody>
      </p:sp>
      <p:cxnSp>
        <p:nvCxnSpPr>
          <p:cNvPr id="14" name="直線矢印コネクタ 13">
            <a:extLst>
              <a:ext uri="{FF2B5EF4-FFF2-40B4-BE49-F238E27FC236}">
                <a16:creationId xmlns:a16="http://schemas.microsoft.com/office/drawing/2014/main" id="{6DB2767E-253D-4F6E-8BB1-74CD024DAB57}"/>
              </a:ext>
            </a:extLst>
          </p:cNvPr>
          <p:cNvCxnSpPr>
            <a:cxnSpLocks/>
            <a:stCxn id="8" idx="2"/>
            <a:endCxn id="11" idx="0"/>
          </p:cNvCxnSpPr>
          <p:nvPr/>
        </p:nvCxnSpPr>
        <p:spPr>
          <a:xfrm flipH="1">
            <a:off x="1344282" y="2567938"/>
            <a:ext cx="2" cy="347336"/>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
        <p:nvSpPr>
          <p:cNvPr id="11" name="四角形: 角を丸くする 10">
            <a:extLst>
              <a:ext uri="{FF2B5EF4-FFF2-40B4-BE49-F238E27FC236}">
                <a16:creationId xmlns:a16="http://schemas.microsoft.com/office/drawing/2014/main" id="{CC65C5FD-36A4-4A36-9277-2A9EBE4CE537}"/>
              </a:ext>
            </a:extLst>
          </p:cNvPr>
          <p:cNvSpPr/>
          <p:nvPr/>
        </p:nvSpPr>
        <p:spPr>
          <a:xfrm>
            <a:off x="819970" y="2915274"/>
            <a:ext cx="1048624" cy="200055"/>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a:t>通常状態</a:t>
            </a:r>
          </a:p>
        </p:txBody>
      </p:sp>
      <p:cxnSp>
        <p:nvCxnSpPr>
          <p:cNvPr id="15" name="直線矢印コネクタ 14">
            <a:extLst>
              <a:ext uri="{FF2B5EF4-FFF2-40B4-BE49-F238E27FC236}">
                <a16:creationId xmlns:a16="http://schemas.microsoft.com/office/drawing/2014/main" id="{B9093163-C8DA-4070-885C-E7454B0F05BB}"/>
              </a:ext>
            </a:extLst>
          </p:cNvPr>
          <p:cNvCxnSpPr>
            <a:cxnSpLocks/>
            <a:stCxn id="54" idx="2"/>
          </p:cNvCxnSpPr>
          <p:nvPr/>
        </p:nvCxnSpPr>
        <p:spPr>
          <a:xfrm rot="5400000">
            <a:off x="2418956" y="3521754"/>
            <a:ext cx="175802" cy="232514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EA8FCB16-9A66-4BFC-8532-3AE677009B81}"/>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17" name="テキスト ボックス 16">
            <a:extLst>
              <a:ext uri="{FF2B5EF4-FFF2-40B4-BE49-F238E27FC236}">
                <a16:creationId xmlns:a16="http://schemas.microsoft.com/office/drawing/2014/main" id="{CEB89FE7-059A-4EC3-8BE9-0559416DD806}"/>
              </a:ext>
            </a:extLst>
          </p:cNvPr>
          <p:cNvSpPr txBox="1"/>
          <p:nvPr/>
        </p:nvSpPr>
        <p:spPr>
          <a:xfrm>
            <a:off x="536446" y="1246686"/>
            <a:ext cx="1261884" cy="276999"/>
          </a:xfrm>
          <a:prstGeom prst="rect">
            <a:avLst/>
          </a:prstGeom>
          <a:noFill/>
        </p:spPr>
        <p:txBody>
          <a:bodyPr wrap="none" rtlCol="0">
            <a:spAutoFit/>
          </a:bodyPr>
          <a:lstStyle/>
          <a:p>
            <a:r>
              <a:rPr kumimoji="1" lang="ja-JP" altLang="en-US" sz="1200" b="1"/>
              <a:t>○デバフ効果等</a:t>
            </a:r>
            <a:endParaRPr kumimoji="1" lang="en-US" altLang="ja-JP" sz="1200" b="1"/>
          </a:p>
        </p:txBody>
      </p:sp>
      <p:sp>
        <p:nvSpPr>
          <p:cNvPr id="18" name="テキスト ボックス 17">
            <a:extLst>
              <a:ext uri="{FF2B5EF4-FFF2-40B4-BE49-F238E27FC236}">
                <a16:creationId xmlns:a16="http://schemas.microsoft.com/office/drawing/2014/main" id="{2BF2EF31-87EE-4A2D-BCFA-5E079F73D8FA}"/>
              </a:ext>
            </a:extLst>
          </p:cNvPr>
          <p:cNvSpPr txBox="1"/>
          <p:nvPr/>
        </p:nvSpPr>
        <p:spPr>
          <a:xfrm>
            <a:off x="690270" y="1528963"/>
            <a:ext cx="6340197" cy="400110"/>
          </a:xfrm>
          <a:prstGeom prst="rect">
            <a:avLst/>
          </a:prstGeom>
          <a:noFill/>
        </p:spPr>
        <p:txBody>
          <a:bodyPr wrap="none" rtlCol="0">
            <a:spAutoFit/>
          </a:bodyPr>
          <a:lstStyle/>
          <a:p>
            <a:r>
              <a:rPr kumimoji="1" lang="ja-JP" altLang="en-US" sz="1000">
                <a:latin typeface="+mn-ea"/>
              </a:rPr>
              <a:t>怪獣からの攻撃でデバフ効果や状態異常を受けた場合、以下の流れでデバフ演出を行う。</a:t>
            </a:r>
            <a:endParaRPr kumimoji="1" lang="en-US" altLang="ja-JP" sz="1000">
              <a:latin typeface="+mn-ea"/>
            </a:endParaRPr>
          </a:p>
          <a:p>
            <a:r>
              <a:rPr kumimoji="1" lang="ja-JP" altLang="en-US" sz="1000">
                <a:latin typeface="+mn-ea"/>
              </a:rPr>
              <a:t>（怪獣の攻撃でバフはないと想定されるが、もしあった場合はデバフと同じタイミングでバフエフェクト）</a:t>
            </a:r>
            <a:endParaRPr kumimoji="1" lang="en-US" altLang="ja-JP" sz="1000">
              <a:latin typeface="+mn-ea"/>
            </a:endParaRPr>
          </a:p>
        </p:txBody>
      </p:sp>
      <p:sp>
        <p:nvSpPr>
          <p:cNvPr id="23" name="正方形/長方形 22">
            <a:extLst>
              <a:ext uri="{FF2B5EF4-FFF2-40B4-BE49-F238E27FC236}">
                <a16:creationId xmlns:a16="http://schemas.microsoft.com/office/drawing/2014/main" id="{78F97A17-0B9B-457D-98B8-0D3F5FE58FFA}"/>
              </a:ext>
            </a:extLst>
          </p:cNvPr>
          <p:cNvSpPr/>
          <p:nvPr/>
        </p:nvSpPr>
        <p:spPr>
          <a:xfrm>
            <a:off x="591845" y="4206765"/>
            <a:ext cx="1504876" cy="3896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ダメージ</a:t>
            </a:r>
          </a:p>
        </p:txBody>
      </p:sp>
      <p:cxnSp>
        <p:nvCxnSpPr>
          <p:cNvPr id="33" name="直線矢印コネクタ 32">
            <a:extLst>
              <a:ext uri="{FF2B5EF4-FFF2-40B4-BE49-F238E27FC236}">
                <a16:creationId xmlns:a16="http://schemas.microsoft.com/office/drawing/2014/main" id="{10A802CA-1793-4A57-BB9A-3D01E2556312}"/>
              </a:ext>
            </a:extLst>
          </p:cNvPr>
          <p:cNvCxnSpPr>
            <a:cxnSpLocks/>
            <a:stCxn id="9" idx="2"/>
            <a:endCxn id="23" idx="0"/>
          </p:cNvCxnSpPr>
          <p:nvPr/>
        </p:nvCxnSpPr>
        <p:spPr>
          <a:xfrm>
            <a:off x="1344283" y="3861102"/>
            <a:ext cx="0" cy="345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正方形/長方形 35">
            <a:extLst>
              <a:ext uri="{FF2B5EF4-FFF2-40B4-BE49-F238E27FC236}">
                <a16:creationId xmlns:a16="http://schemas.microsoft.com/office/drawing/2014/main" id="{1587DC4B-6E27-4A16-AD12-6E3CFA74302D}"/>
              </a:ext>
            </a:extLst>
          </p:cNvPr>
          <p:cNvSpPr/>
          <p:nvPr/>
        </p:nvSpPr>
        <p:spPr>
          <a:xfrm>
            <a:off x="591845" y="4948031"/>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デバフエフェクト・</a:t>
            </a:r>
            <a:endParaRPr kumimoji="1" lang="en-US" altLang="ja-JP" sz="1000">
              <a:solidFill>
                <a:schemeClr val="bg1"/>
              </a:solidFill>
            </a:endParaRPr>
          </a:p>
          <a:p>
            <a:pPr algn="ctr"/>
            <a:r>
              <a:rPr kumimoji="1" lang="ja-JP" altLang="en-US" sz="1000">
                <a:solidFill>
                  <a:schemeClr val="bg1"/>
                </a:solidFill>
              </a:rPr>
              <a:t>状態異常モーション</a:t>
            </a:r>
          </a:p>
        </p:txBody>
      </p:sp>
      <p:cxnSp>
        <p:nvCxnSpPr>
          <p:cNvPr id="37" name="直線矢印コネクタ 36">
            <a:extLst>
              <a:ext uri="{FF2B5EF4-FFF2-40B4-BE49-F238E27FC236}">
                <a16:creationId xmlns:a16="http://schemas.microsoft.com/office/drawing/2014/main" id="{74C3C67C-2D2A-4B00-9BBF-E9E7ECCCEF17}"/>
              </a:ext>
            </a:extLst>
          </p:cNvPr>
          <p:cNvCxnSpPr>
            <a:cxnSpLocks/>
            <a:stCxn id="23" idx="2"/>
            <a:endCxn id="36" idx="0"/>
          </p:cNvCxnSpPr>
          <p:nvPr/>
        </p:nvCxnSpPr>
        <p:spPr>
          <a:xfrm>
            <a:off x="1344283" y="4596427"/>
            <a:ext cx="0" cy="3516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直線矢印コネクタ 14">
            <a:extLst>
              <a:ext uri="{FF2B5EF4-FFF2-40B4-BE49-F238E27FC236}">
                <a16:creationId xmlns:a16="http://schemas.microsoft.com/office/drawing/2014/main" id="{FED1C662-C5C6-4F72-BE96-DEB69230728A}"/>
              </a:ext>
            </a:extLst>
          </p:cNvPr>
          <p:cNvCxnSpPr>
            <a:cxnSpLocks/>
            <a:stCxn id="8" idx="2"/>
            <a:endCxn id="12" idx="0"/>
          </p:cNvCxnSpPr>
          <p:nvPr/>
        </p:nvCxnSpPr>
        <p:spPr>
          <a:xfrm rot="16200000" flipH="1">
            <a:off x="2333190" y="1579031"/>
            <a:ext cx="347335" cy="2325147"/>
          </a:xfrm>
          <a:prstGeom prst="bentConnector3">
            <a:avLst>
              <a:gd name="adj1" fmla="val 50000"/>
            </a:avLst>
          </a:prstGeom>
          <a:ln>
            <a:tailEnd type="none"/>
          </a:ln>
        </p:spPr>
        <p:style>
          <a:lnRef idx="1">
            <a:schemeClr val="accent1"/>
          </a:lnRef>
          <a:fillRef idx="0">
            <a:schemeClr val="accent1"/>
          </a:fillRef>
          <a:effectRef idx="0">
            <a:schemeClr val="accent1"/>
          </a:effectRef>
          <a:fontRef idx="minor">
            <a:schemeClr val="tx1"/>
          </a:fontRef>
        </p:style>
      </p:cxnSp>
      <p:cxnSp>
        <p:nvCxnSpPr>
          <p:cNvPr id="47" name="直線矢印コネクタ 46">
            <a:extLst>
              <a:ext uri="{FF2B5EF4-FFF2-40B4-BE49-F238E27FC236}">
                <a16:creationId xmlns:a16="http://schemas.microsoft.com/office/drawing/2014/main" id="{6CBB5EB8-1F53-4E53-AA4A-EDDBC431A3CD}"/>
              </a:ext>
            </a:extLst>
          </p:cNvPr>
          <p:cNvCxnSpPr>
            <a:cxnSpLocks/>
            <a:stCxn id="11" idx="2"/>
            <a:endCxn id="9" idx="0"/>
          </p:cNvCxnSpPr>
          <p:nvPr/>
        </p:nvCxnSpPr>
        <p:spPr>
          <a:xfrm>
            <a:off x="1344282" y="3115329"/>
            <a:ext cx="1" cy="345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直線矢印コネクタ 49">
            <a:extLst>
              <a:ext uri="{FF2B5EF4-FFF2-40B4-BE49-F238E27FC236}">
                <a16:creationId xmlns:a16="http://schemas.microsoft.com/office/drawing/2014/main" id="{916F3E91-05A4-43EE-9B0C-2E961F845A1E}"/>
              </a:ext>
            </a:extLst>
          </p:cNvPr>
          <p:cNvCxnSpPr>
            <a:cxnSpLocks/>
            <a:stCxn id="12" idx="2"/>
            <a:endCxn id="10" idx="0"/>
          </p:cNvCxnSpPr>
          <p:nvPr/>
        </p:nvCxnSpPr>
        <p:spPr>
          <a:xfrm>
            <a:off x="3669431" y="3115328"/>
            <a:ext cx="1" cy="3456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正方形/長方形 53">
            <a:extLst>
              <a:ext uri="{FF2B5EF4-FFF2-40B4-BE49-F238E27FC236}">
                <a16:creationId xmlns:a16="http://schemas.microsoft.com/office/drawing/2014/main" id="{AB113C0D-EE04-47EA-B2FB-A9D085183FB5}"/>
              </a:ext>
            </a:extLst>
          </p:cNvPr>
          <p:cNvSpPr/>
          <p:nvPr/>
        </p:nvSpPr>
        <p:spPr>
          <a:xfrm>
            <a:off x="2916993" y="4196317"/>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基本カメラに</a:t>
            </a:r>
            <a:endParaRPr kumimoji="1" lang="en-US" altLang="ja-JP" sz="1000">
              <a:solidFill>
                <a:schemeClr val="bg1"/>
              </a:solidFill>
            </a:endParaRPr>
          </a:p>
          <a:p>
            <a:pPr algn="ctr"/>
            <a:r>
              <a:rPr kumimoji="1" lang="ja-JP" altLang="en-US" sz="1000">
                <a:solidFill>
                  <a:schemeClr val="bg1"/>
                </a:solidFill>
              </a:rPr>
              <a:t>変更</a:t>
            </a:r>
            <a:endParaRPr kumimoji="1" lang="en-US" altLang="ja-JP" sz="1000">
              <a:solidFill>
                <a:schemeClr val="bg1"/>
              </a:solidFill>
            </a:endParaRPr>
          </a:p>
        </p:txBody>
      </p:sp>
      <p:cxnSp>
        <p:nvCxnSpPr>
          <p:cNvPr id="56" name="直線矢印コネクタ 55">
            <a:extLst>
              <a:ext uri="{FF2B5EF4-FFF2-40B4-BE49-F238E27FC236}">
                <a16:creationId xmlns:a16="http://schemas.microsoft.com/office/drawing/2014/main" id="{C057AF1D-88AE-4EDB-BC88-F1ACE6F9DD5D}"/>
              </a:ext>
            </a:extLst>
          </p:cNvPr>
          <p:cNvCxnSpPr>
            <a:cxnSpLocks/>
            <a:stCxn id="10" idx="2"/>
            <a:endCxn id="54" idx="0"/>
          </p:cNvCxnSpPr>
          <p:nvPr/>
        </p:nvCxnSpPr>
        <p:spPr>
          <a:xfrm flipH="1">
            <a:off x="3669431" y="3861102"/>
            <a:ext cx="1" cy="3352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テキスト ボックス 59">
            <a:extLst>
              <a:ext uri="{FF2B5EF4-FFF2-40B4-BE49-F238E27FC236}">
                <a16:creationId xmlns:a16="http://schemas.microsoft.com/office/drawing/2014/main" id="{A41AD0CD-7E08-474D-845F-E826153F0A07}"/>
              </a:ext>
            </a:extLst>
          </p:cNvPr>
          <p:cNvSpPr txBox="1"/>
          <p:nvPr/>
        </p:nvSpPr>
        <p:spPr>
          <a:xfrm>
            <a:off x="4572000" y="2090884"/>
            <a:ext cx="2800767" cy="276999"/>
          </a:xfrm>
          <a:prstGeom prst="rect">
            <a:avLst/>
          </a:prstGeom>
          <a:noFill/>
        </p:spPr>
        <p:txBody>
          <a:bodyPr wrap="none" rtlCol="0">
            <a:spAutoFit/>
          </a:bodyPr>
          <a:lstStyle/>
          <a:p>
            <a:r>
              <a:rPr kumimoji="1" lang="ja-JP" altLang="en-US" sz="1200" b="1"/>
              <a:t>○通常カメラによるダメージについて</a:t>
            </a:r>
            <a:endParaRPr kumimoji="1" lang="en-US" altLang="ja-JP" sz="1200" b="1"/>
          </a:p>
        </p:txBody>
      </p:sp>
      <p:sp>
        <p:nvSpPr>
          <p:cNvPr id="61" name="テキスト ボックス 60">
            <a:extLst>
              <a:ext uri="{FF2B5EF4-FFF2-40B4-BE49-F238E27FC236}">
                <a16:creationId xmlns:a16="http://schemas.microsoft.com/office/drawing/2014/main" id="{F776C4C8-AD9F-4B2F-97BA-C1538E14C169}"/>
              </a:ext>
            </a:extLst>
          </p:cNvPr>
          <p:cNvSpPr txBox="1"/>
          <p:nvPr/>
        </p:nvSpPr>
        <p:spPr>
          <a:xfrm>
            <a:off x="4785495" y="2408232"/>
            <a:ext cx="954107" cy="246221"/>
          </a:xfrm>
          <a:prstGeom prst="rect">
            <a:avLst/>
          </a:prstGeom>
          <a:noFill/>
        </p:spPr>
        <p:txBody>
          <a:bodyPr wrap="none" rtlCol="0">
            <a:spAutoFit/>
          </a:bodyPr>
          <a:lstStyle/>
          <a:p>
            <a:r>
              <a:rPr kumimoji="1" lang="ja-JP" altLang="en-US" sz="1000" b="1">
                <a:latin typeface="+mn-ea"/>
              </a:rPr>
              <a:t>・モーション</a:t>
            </a:r>
            <a:endParaRPr kumimoji="1" lang="en-US" altLang="ja-JP" sz="1000" b="1">
              <a:latin typeface="+mn-ea"/>
            </a:endParaRPr>
          </a:p>
        </p:txBody>
      </p:sp>
      <p:sp>
        <p:nvSpPr>
          <p:cNvPr id="62" name="テキスト ボックス 61">
            <a:extLst>
              <a:ext uri="{FF2B5EF4-FFF2-40B4-BE49-F238E27FC236}">
                <a16:creationId xmlns:a16="http://schemas.microsoft.com/office/drawing/2014/main" id="{189A926E-08C7-44D8-AECA-6C1F04F75383}"/>
              </a:ext>
            </a:extLst>
          </p:cNvPr>
          <p:cNvSpPr txBox="1"/>
          <p:nvPr/>
        </p:nvSpPr>
        <p:spPr>
          <a:xfrm>
            <a:off x="4995241" y="2662585"/>
            <a:ext cx="3262432" cy="553998"/>
          </a:xfrm>
          <a:prstGeom prst="rect">
            <a:avLst/>
          </a:prstGeom>
          <a:noFill/>
        </p:spPr>
        <p:txBody>
          <a:bodyPr wrap="none" rtlCol="0">
            <a:spAutoFit/>
          </a:bodyPr>
          <a:lstStyle/>
          <a:p>
            <a:r>
              <a:rPr kumimoji="1" lang="ja-JP" altLang="en-US" sz="1000">
                <a:latin typeface="+mn-ea"/>
              </a:rPr>
              <a:t>想定ではモーションには２種類ある想定。</a:t>
            </a:r>
            <a:endParaRPr kumimoji="1" lang="en-US" altLang="ja-JP" sz="1000">
              <a:latin typeface="+mn-ea"/>
            </a:endParaRPr>
          </a:p>
          <a:p>
            <a:r>
              <a:rPr kumimoji="1" lang="ja-JP" altLang="en-US" sz="1000">
                <a:latin typeface="+mn-ea"/>
              </a:rPr>
              <a:t>またキャラ毎に若干のズレを用意し、ぴったり同時に</a:t>
            </a:r>
            <a:endParaRPr kumimoji="1" lang="en-US" altLang="ja-JP" sz="1000">
              <a:latin typeface="+mn-ea"/>
            </a:endParaRPr>
          </a:p>
          <a:p>
            <a:r>
              <a:rPr kumimoji="1" lang="ja-JP" altLang="en-US" sz="1000">
                <a:latin typeface="+mn-ea"/>
              </a:rPr>
              <a:t>ならないようにする。</a:t>
            </a:r>
            <a:endParaRPr kumimoji="1" lang="en-US" altLang="ja-JP" sz="1000">
              <a:latin typeface="+mn-ea"/>
            </a:endParaRPr>
          </a:p>
        </p:txBody>
      </p:sp>
      <p:sp>
        <p:nvSpPr>
          <p:cNvPr id="63" name="テキスト ボックス 62">
            <a:extLst>
              <a:ext uri="{FF2B5EF4-FFF2-40B4-BE49-F238E27FC236}">
                <a16:creationId xmlns:a16="http://schemas.microsoft.com/office/drawing/2014/main" id="{BAD119BB-F5BB-4E43-AD38-5B89D9F4A55B}"/>
              </a:ext>
            </a:extLst>
          </p:cNvPr>
          <p:cNvSpPr txBox="1"/>
          <p:nvPr/>
        </p:nvSpPr>
        <p:spPr>
          <a:xfrm>
            <a:off x="4995241" y="3243002"/>
            <a:ext cx="655949" cy="246221"/>
          </a:xfrm>
          <a:prstGeom prst="rect">
            <a:avLst/>
          </a:prstGeom>
          <a:noFill/>
        </p:spPr>
        <p:txBody>
          <a:bodyPr wrap="none" rtlCol="0">
            <a:spAutoFit/>
          </a:bodyPr>
          <a:lstStyle/>
          <a:p>
            <a:r>
              <a:rPr kumimoji="1" lang="en-US" altLang="ja-JP" sz="1000" b="1">
                <a:latin typeface="+mn-ea"/>
              </a:rPr>
              <a:t>1</a:t>
            </a:r>
            <a:r>
              <a:rPr kumimoji="1" lang="ja-JP" altLang="en-US" sz="1000" b="1">
                <a:latin typeface="+mn-ea"/>
              </a:rPr>
              <a:t>．通常</a:t>
            </a:r>
            <a:endParaRPr kumimoji="1" lang="en-US" altLang="ja-JP" sz="1000" b="1">
              <a:latin typeface="+mn-ea"/>
            </a:endParaRPr>
          </a:p>
        </p:txBody>
      </p:sp>
      <p:sp>
        <p:nvSpPr>
          <p:cNvPr id="64" name="テキスト ボックス 63">
            <a:extLst>
              <a:ext uri="{FF2B5EF4-FFF2-40B4-BE49-F238E27FC236}">
                <a16:creationId xmlns:a16="http://schemas.microsoft.com/office/drawing/2014/main" id="{7EFA04F0-DE91-4581-ABD7-734F0A8E5F80}"/>
              </a:ext>
            </a:extLst>
          </p:cNvPr>
          <p:cNvSpPr txBox="1"/>
          <p:nvPr/>
        </p:nvSpPr>
        <p:spPr>
          <a:xfrm>
            <a:off x="4993693" y="4267773"/>
            <a:ext cx="655949" cy="246221"/>
          </a:xfrm>
          <a:prstGeom prst="rect">
            <a:avLst/>
          </a:prstGeom>
          <a:noFill/>
        </p:spPr>
        <p:txBody>
          <a:bodyPr wrap="none" rtlCol="0">
            <a:spAutoFit/>
          </a:bodyPr>
          <a:lstStyle/>
          <a:p>
            <a:r>
              <a:rPr kumimoji="1" lang="en-US" altLang="ja-JP" sz="1000" b="1">
                <a:latin typeface="+mn-ea"/>
              </a:rPr>
              <a:t>2</a:t>
            </a:r>
            <a:r>
              <a:rPr kumimoji="1" lang="ja-JP" altLang="en-US" sz="1000" b="1">
                <a:latin typeface="+mn-ea"/>
              </a:rPr>
              <a:t>．転び</a:t>
            </a:r>
            <a:endParaRPr kumimoji="1" lang="en-US" altLang="ja-JP" sz="1000" b="1">
              <a:latin typeface="+mn-ea"/>
            </a:endParaRPr>
          </a:p>
        </p:txBody>
      </p:sp>
      <p:sp>
        <p:nvSpPr>
          <p:cNvPr id="65" name="テキスト ボックス 64">
            <a:extLst>
              <a:ext uri="{FF2B5EF4-FFF2-40B4-BE49-F238E27FC236}">
                <a16:creationId xmlns:a16="http://schemas.microsoft.com/office/drawing/2014/main" id="{53B1DA66-9A33-4443-9A85-2A01CECA9892}"/>
              </a:ext>
            </a:extLst>
          </p:cNvPr>
          <p:cNvSpPr txBox="1"/>
          <p:nvPr/>
        </p:nvSpPr>
        <p:spPr>
          <a:xfrm>
            <a:off x="5142073" y="3489223"/>
            <a:ext cx="3390672" cy="707886"/>
          </a:xfrm>
          <a:prstGeom prst="rect">
            <a:avLst/>
          </a:prstGeom>
          <a:noFill/>
        </p:spPr>
        <p:txBody>
          <a:bodyPr wrap="none" rtlCol="0">
            <a:spAutoFit/>
          </a:bodyPr>
          <a:lstStyle/>
          <a:p>
            <a:r>
              <a:rPr kumimoji="1" lang="en-US" altLang="ja-JP" sz="1000">
                <a:latin typeface="+mn-ea"/>
              </a:rPr>
              <a:t>1st</a:t>
            </a:r>
            <a:r>
              <a:rPr kumimoji="1" lang="ja-JP" altLang="en-US" sz="1000">
                <a:latin typeface="+mn-ea"/>
              </a:rPr>
              <a:t>のダメージカットシーンのように何かを防ぐ感じの</a:t>
            </a:r>
            <a:endParaRPr kumimoji="1" lang="en-US" altLang="ja-JP" sz="1000">
              <a:latin typeface="+mn-ea"/>
            </a:endParaRPr>
          </a:p>
          <a:p>
            <a:r>
              <a:rPr kumimoji="1" lang="ja-JP" altLang="en-US" sz="1000">
                <a:latin typeface="+mn-ea"/>
              </a:rPr>
              <a:t>ループモーション。</a:t>
            </a:r>
            <a:endParaRPr kumimoji="1" lang="en-US" altLang="ja-JP" sz="1000">
              <a:latin typeface="+mn-ea"/>
            </a:endParaRPr>
          </a:p>
          <a:p>
            <a:r>
              <a:rPr kumimoji="1" lang="ja-JP" altLang="en-US" sz="1000">
                <a:latin typeface="+mn-ea"/>
              </a:rPr>
              <a:t>最初のダメージ発生から、最後のダメージ発生までの間</a:t>
            </a:r>
            <a:endParaRPr kumimoji="1" lang="en-US" altLang="ja-JP" sz="1000">
              <a:latin typeface="+mn-ea"/>
            </a:endParaRPr>
          </a:p>
          <a:p>
            <a:r>
              <a:rPr kumimoji="1" lang="ja-JP" altLang="en-US" sz="1000">
                <a:latin typeface="+mn-ea"/>
              </a:rPr>
              <a:t>ループ再生する。（前後にマージンが必要）</a:t>
            </a:r>
            <a:endParaRPr kumimoji="1" lang="en-US" altLang="ja-JP" sz="1000">
              <a:latin typeface="+mn-ea"/>
            </a:endParaRPr>
          </a:p>
        </p:txBody>
      </p:sp>
      <p:sp>
        <p:nvSpPr>
          <p:cNvPr id="66" name="テキスト ボックス 65">
            <a:extLst>
              <a:ext uri="{FF2B5EF4-FFF2-40B4-BE49-F238E27FC236}">
                <a16:creationId xmlns:a16="http://schemas.microsoft.com/office/drawing/2014/main" id="{88ECAFC8-4D42-4174-8189-8144D9195772}"/>
              </a:ext>
            </a:extLst>
          </p:cNvPr>
          <p:cNvSpPr txBox="1"/>
          <p:nvPr/>
        </p:nvSpPr>
        <p:spPr>
          <a:xfrm>
            <a:off x="5122139" y="4540413"/>
            <a:ext cx="2621230" cy="553998"/>
          </a:xfrm>
          <a:prstGeom prst="rect">
            <a:avLst/>
          </a:prstGeom>
          <a:noFill/>
        </p:spPr>
        <p:txBody>
          <a:bodyPr wrap="none" rtlCol="0">
            <a:spAutoFit/>
          </a:bodyPr>
          <a:lstStyle/>
          <a:p>
            <a:r>
              <a:rPr kumimoji="1" lang="ja-JP" altLang="en-US" sz="1000">
                <a:latin typeface="+mn-ea"/>
              </a:rPr>
              <a:t>衝撃フラグを持つ攻撃の際のモーション。</a:t>
            </a:r>
            <a:endParaRPr kumimoji="1" lang="en-US" altLang="ja-JP" sz="1000">
              <a:latin typeface="+mn-ea"/>
            </a:endParaRPr>
          </a:p>
          <a:p>
            <a:r>
              <a:rPr kumimoji="1" lang="ja-JP" altLang="en-US" sz="1000">
                <a:latin typeface="+mn-ea"/>
              </a:rPr>
              <a:t>該当のダメージ発生の際に転び。</a:t>
            </a:r>
            <a:endParaRPr kumimoji="1" lang="en-US" altLang="ja-JP" sz="1000">
              <a:latin typeface="+mn-ea"/>
            </a:endParaRPr>
          </a:p>
          <a:p>
            <a:r>
              <a:rPr kumimoji="1" lang="ja-JP" altLang="en-US" sz="1000">
                <a:latin typeface="+mn-ea"/>
              </a:rPr>
              <a:t>全てのダメージが終了したら立ち上がる。</a:t>
            </a:r>
            <a:endParaRPr kumimoji="1" lang="en-US" altLang="ja-JP" sz="1000">
              <a:latin typeface="+mn-ea"/>
            </a:endParaRPr>
          </a:p>
        </p:txBody>
      </p:sp>
      <p:sp>
        <p:nvSpPr>
          <p:cNvPr id="68" name="吹き出し: 角を丸めた四角形 67">
            <a:extLst>
              <a:ext uri="{FF2B5EF4-FFF2-40B4-BE49-F238E27FC236}">
                <a16:creationId xmlns:a16="http://schemas.microsoft.com/office/drawing/2014/main" id="{4E7C79DA-980E-4923-92AC-A44EE1F71A56}"/>
              </a:ext>
            </a:extLst>
          </p:cNvPr>
          <p:cNvSpPr/>
          <p:nvPr/>
        </p:nvSpPr>
        <p:spPr>
          <a:xfrm>
            <a:off x="1446349" y="5523942"/>
            <a:ext cx="2223082" cy="612557"/>
          </a:xfrm>
          <a:prstGeom prst="wedgeRoundRectCallout">
            <a:avLst>
              <a:gd name="adj1" fmla="val -39394"/>
              <a:gd name="adj2" fmla="val -78559"/>
              <a:gd name="adj3"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b="1">
                <a:solidFill>
                  <a:schemeClr val="tx1"/>
                </a:solidFill>
              </a:rPr>
              <a:t>メモ</a:t>
            </a:r>
            <a:endParaRPr kumimoji="1" lang="en-US" altLang="ja-JP" sz="1000" b="1">
              <a:solidFill>
                <a:schemeClr val="tx1"/>
              </a:solidFill>
            </a:endParaRPr>
          </a:p>
          <a:p>
            <a:r>
              <a:rPr kumimoji="1" lang="en-US" altLang="ja-JP" sz="1000">
                <a:solidFill>
                  <a:schemeClr val="tx1"/>
                </a:solidFill>
              </a:rPr>
              <a:t>1/24</a:t>
            </a:r>
            <a:r>
              <a:rPr kumimoji="1" lang="ja-JP" altLang="en-US" sz="1000">
                <a:solidFill>
                  <a:schemeClr val="tx1"/>
                </a:solidFill>
              </a:rPr>
              <a:t>の打合せでデバフモーション不要と話したが、ここで必要かも</a:t>
            </a:r>
          </a:p>
        </p:txBody>
      </p:sp>
    </p:spTree>
    <p:extLst>
      <p:ext uri="{BB962C8B-B14F-4D97-AF65-F5344CB8AC3E}">
        <p14:creationId xmlns:p14="http://schemas.microsoft.com/office/powerpoint/2010/main" val="1688129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ED45E806-9AEF-43B4-8D80-59BFB0327B47}"/>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799060CF-AD1F-4F06-9ECF-5CB1F498884F}"/>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13" name="テキスト ボックス 12">
            <a:extLst>
              <a:ext uri="{FF2B5EF4-FFF2-40B4-BE49-F238E27FC236}">
                <a16:creationId xmlns:a16="http://schemas.microsoft.com/office/drawing/2014/main" id="{EA8FCB16-9A66-4BFC-8532-3AE677009B81}"/>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17" name="テキスト ボックス 16">
            <a:extLst>
              <a:ext uri="{FF2B5EF4-FFF2-40B4-BE49-F238E27FC236}">
                <a16:creationId xmlns:a16="http://schemas.microsoft.com/office/drawing/2014/main" id="{CEB89FE7-059A-4EC3-8BE9-0559416DD806}"/>
              </a:ext>
            </a:extLst>
          </p:cNvPr>
          <p:cNvSpPr txBox="1"/>
          <p:nvPr/>
        </p:nvSpPr>
        <p:spPr>
          <a:xfrm>
            <a:off x="536446" y="532840"/>
            <a:ext cx="3377848" cy="276999"/>
          </a:xfrm>
          <a:prstGeom prst="rect">
            <a:avLst/>
          </a:prstGeom>
          <a:noFill/>
        </p:spPr>
        <p:txBody>
          <a:bodyPr wrap="none" rtlCol="0">
            <a:spAutoFit/>
          </a:bodyPr>
          <a:lstStyle/>
          <a:p>
            <a:r>
              <a:rPr kumimoji="1" lang="ja-JP" altLang="en-US" sz="1200" b="1"/>
              <a:t>○通常カメラによるダメージについて</a:t>
            </a:r>
            <a:r>
              <a:rPr kumimoji="1" lang="ja-JP" altLang="en-US" sz="800" b="1"/>
              <a:t>（つづき）</a:t>
            </a:r>
            <a:endParaRPr kumimoji="1" lang="en-US" altLang="ja-JP" sz="1200" b="1"/>
          </a:p>
        </p:txBody>
      </p:sp>
      <p:sp>
        <p:nvSpPr>
          <p:cNvPr id="61" name="テキスト ボックス 60">
            <a:extLst>
              <a:ext uri="{FF2B5EF4-FFF2-40B4-BE49-F238E27FC236}">
                <a16:creationId xmlns:a16="http://schemas.microsoft.com/office/drawing/2014/main" id="{F776C4C8-AD9F-4B2F-97BA-C1538E14C169}"/>
              </a:ext>
            </a:extLst>
          </p:cNvPr>
          <p:cNvSpPr txBox="1"/>
          <p:nvPr/>
        </p:nvSpPr>
        <p:spPr>
          <a:xfrm>
            <a:off x="749941" y="864823"/>
            <a:ext cx="1338828" cy="246221"/>
          </a:xfrm>
          <a:prstGeom prst="rect">
            <a:avLst/>
          </a:prstGeom>
          <a:noFill/>
        </p:spPr>
        <p:txBody>
          <a:bodyPr wrap="none" rtlCol="0">
            <a:spAutoFit/>
          </a:bodyPr>
          <a:lstStyle/>
          <a:p>
            <a:r>
              <a:rPr kumimoji="1" lang="ja-JP" altLang="en-US" sz="1000" b="1">
                <a:latin typeface="+mn-ea"/>
              </a:rPr>
              <a:t>・エフェクトタイプ</a:t>
            </a:r>
            <a:endParaRPr kumimoji="1" lang="en-US" altLang="ja-JP" sz="1000" b="1">
              <a:latin typeface="+mn-ea"/>
            </a:endParaRPr>
          </a:p>
        </p:txBody>
      </p:sp>
      <p:sp>
        <p:nvSpPr>
          <p:cNvPr id="62" name="テキスト ボックス 61">
            <a:extLst>
              <a:ext uri="{FF2B5EF4-FFF2-40B4-BE49-F238E27FC236}">
                <a16:creationId xmlns:a16="http://schemas.microsoft.com/office/drawing/2014/main" id="{189A926E-08C7-44D8-AECA-6C1F04F75383}"/>
              </a:ext>
            </a:extLst>
          </p:cNvPr>
          <p:cNvSpPr txBox="1"/>
          <p:nvPr/>
        </p:nvSpPr>
        <p:spPr>
          <a:xfrm>
            <a:off x="959687" y="1119176"/>
            <a:ext cx="2701381" cy="246221"/>
          </a:xfrm>
          <a:prstGeom prst="rect">
            <a:avLst/>
          </a:prstGeom>
          <a:noFill/>
        </p:spPr>
        <p:txBody>
          <a:bodyPr wrap="none" rtlCol="0">
            <a:spAutoFit/>
          </a:bodyPr>
          <a:lstStyle/>
          <a:p>
            <a:r>
              <a:rPr kumimoji="1" lang="ja-JP" altLang="en-US" sz="1000">
                <a:latin typeface="+mn-ea"/>
              </a:rPr>
              <a:t>エフェクトにも再生方法は</a:t>
            </a:r>
            <a:r>
              <a:rPr kumimoji="1" lang="en-US" altLang="ja-JP" sz="1000">
                <a:latin typeface="+mn-ea"/>
              </a:rPr>
              <a:t>2</a:t>
            </a:r>
            <a:r>
              <a:rPr kumimoji="1" lang="ja-JP" altLang="en-US" sz="1000">
                <a:latin typeface="+mn-ea"/>
              </a:rPr>
              <a:t>種類ある想定。</a:t>
            </a:r>
            <a:endParaRPr kumimoji="1" lang="en-US" altLang="ja-JP" sz="1000">
              <a:latin typeface="+mn-ea"/>
            </a:endParaRPr>
          </a:p>
        </p:txBody>
      </p:sp>
      <p:sp>
        <p:nvSpPr>
          <p:cNvPr id="32" name="テキスト ボックス 31">
            <a:extLst>
              <a:ext uri="{FF2B5EF4-FFF2-40B4-BE49-F238E27FC236}">
                <a16:creationId xmlns:a16="http://schemas.microsoft.com/office/drawing/2014/main" id="{86C9D6E7-F1EC-4859-800A-95D05C5CC0C0}"/>
              </a:ext>
            </a:extLst>
          </p:cNvPr>
          <p:cNvSpPr txBox="1"/>
          <p:nvPr/>
        </p:nvSpPr>
        <p:spPr>
          <a:xfrm>
            <a:off x="961235" y="1365397"/>
            <a:ext cx="912429" cy="246221"/>
          </a:xfrm>
          <a:prstGeom prst="rect">
            <a:avLst/>
          </a:prstGeom>
          <a:noFill/>
        </p:spPr>
        <p:txBody>
          <a:bodyPr wrap="none" rtlCol="0">
            <a:spAutoFit/>
          </a:bodyPr>
          <a:lstStyle/>
          <a:p>
            <a:r>
              <a:rPr kumimoji="1" lang="en-US" altLang="ja-JP" sz="1000" b="1">
                <a:latin typeface="+mn-ea"/>
              </a:rPr>
              <a:t>1</a:t>
            </a:r>
            <a:r>
              <a:rPr kumimoji="1" lang="ja-JP" altLang="en-US" sz="1000" b="1">
                <a:latin typeface="+mn-ea"/>
              </a:rPr>
              <a:t>．都度再生</a:t>
            </a:r>
            <a:endParaRPr kumimoji="1" lang="en-US" altLang="ja-JP" sz="1000" b="1">
              <a:latin typeface="+mn-ea"/>
            </a:endParaRPr>
          </a:p>
        </p:txBody>
      </p:sp>
      <p:sp>
        <p:nvSpPr>
          <p:cNvPr id="34" name="テキスト ボックス 33">
            <a:extLst>
              <a:ext uri="{FF2B5EF4-FFF2-40B4-BE49-F238E27FC236}">
                <a16:creationId xmlns:a16="http://schemas.microsoft.com/office/drawing/2014/main" id="{24CBE003-788D-4DD5-A232-85F75BEF4B9D}"/>
              </a:ext>
            </a:extLst>
          </p:cNvPr>
          <p:cNvSpPr txBox="1"/>
          <p:nvPr/>
        </p:nvSpPr>
        <p:spPr>
          <a:xfrm>
            <a:off x="959687" y="2286761"/>
            <a:ext cx="912429" cy="246221"/>
          </a:xfrm>
          <a:prstGeom prst="rect">
            <a:avLst/>
          </a:prstGeom>
          <a:noFill/>
        </p:spPr>
        <p:txBody>
          <a:bodyPr wrap="none" rtlCol="0">
            <a:spAutoFit/>
          </a:bodyPr>
          <a:lstStyle/>
          <a:p>
            <a:r>
              <a:rPr kumimoji="1" lang="en-US" altLang="ja-JP" sz="1000" b="1">
                <a:latin typeface="+mn-ea"/>
              </a:rPr>
              <a:t>2</a:t>
            </a:r>
            <a:r>
              <a:rPr kumimoji="1" lang="ja-JP" altLang="en-US" sz="1000" b="1">
                <a:latin typeface="+mn-ea"/>
              </a:rPr>
              <a:t>．初期再生</a:t>
            </a:r>
            <a:endParaRPr kumimoji="1" lang="en-US" altLang="ja-JP" sz="1000" b="1">
              <a:latin typeface="+mn-ea"/>
            </a:endParaRPr>
          </a:p>
        </p:txBody>
      </p:sp>
      <p:sp>
        <p:nvSpPr>
          <p:cNvPr id="35" name="テキスト ボックス 34">
            <a:extLst>
              <a:ext uri="{FF2B5EF4-FFF2-40B4-BE49-F238E27FC236}">
                <a16:creationId xmlns:a16="http://schemas.microsoft.com/office/drawing/2014/main" id="{B336BD78-2858-4071-9A9C-54916C793A1E}"/>
              </a:ext>
            </a:extLst>
          </p:cNvPr>
          <p:cNvSpPr txBox="1"/>
          <p:nvPr/>
        </p:nvSpPr>
        <p:spPr>
          <a:xfrm>
            <a:off x="1108067" y="1611618"/>
            <a:ext cx="4801314" cy="553998"/>
          </a:xfrm>
          <a:prstGeom prst="rect">
            <a:avLst/>
          </a:prstGeom>
          <a:noFill/>
        </p:spPr>
        <p:txBody>
          <a:bodyPr wrap="none" rtlCol="0">
            <a:spAutoFit/>
          </a:bodyPr>
          <a:lstStyle/>
          <a:p>
            <a:r>
              <a:rPr kumimoji="1" lang="ja-JP" altLang="en-US" sz="1000">
                <a:latin typeface="+mn-ea"/>
              </a:rPr>
              <a:t>ダメージ発生ごとに再生するパターン。</a:t>
            </a:r>
            <a:endParaRPr kumimoji="1" lang="en-US" altLang="ja-JP" sz="1000">
              <a:latin typeface="+mn-ea"/>
            </a:endParaRPr>
          </a:p>
          <a:p>
            <a:r>
              <a:rPr kumimoji="1" lang="ja-JP" altLang="en-US" sz="1000">
                <a:latin typeface="+mn-ea"/>
              </a:rPr>
              <a:t>例）</a:t>
            </a:r>
            <a:endParaRPr kumimoji="1" lang="en-US" altLang="ja-JP" sz="1000">
              <a:latin typeface="+mn-ea"/>
            </a:endParaRPr>
          </a:p>
          <a:p>
            <a:r>
              <a:rPr kumimoji="1" lang="ja-JP" altLang="en-US" sz="1000">
                <a:latin typeface="+mn-ea"/>
              </a:rPr>
              <a:t>爪の２連続攻撃で、ダメージ発生ごとに斬撃用ダメージエフェクトを再生する。</a:t>
            </a:r>
            <a:endParaRPr kumimoji="1" lang="en-US" altLang="ja-JP" sz="1000">
              <a:latin typeface="+mn-ea"/>
            </a:endParaRPr>
          </a:p>
        </p:txBody>
      </p:sp>
      <p:sp>
        <p:nvSpPr>
          <p:cNvPr id="38" name="テキスト ボックス 37">
            <a:extLst>
              <a:ext uri="{FF2B5EF4-FFF2-40B4-BE49-F238E27FC236}">
                <a16:creationId xmlns:a16="http://schemas.microsoft.com/office/drawing/2014/main" id="{8D2758D4-F5BC-4298-8010-F544BFB82728}"/>
              </a:ext>
            </a:extLst>
          </p:cNvPr>
          <p:cNvSpPr txBox="1"/>
          <p:nvPr/>
        </p:nvSpPr>
        <p:spPr>
          <a:xfrm>
            <a:off x="1088133" y="2559401"/>
            <a:ext cx="4673074" cy="707886"/>
          </a:xfrm>
          <a:prstGeom prst="rect">
            <a:avLst/>
          </a:prstGeom>
          <a:noFill/>
        </p:spPr>
        <p:txBody>
          <a:bodyPr wrap="none" rtlCol="0">
            <a:spAutoFit/>
          </a:bodyPr>
          <a:lstStyle/>
          <a:p>
            <a:r>
              <a:rPr kumimoji="1" lang="ja-JP" altLang="en-US" sz="1000">
                <a:latin typeface="+mn-ea"/>
              </a:rPr>
              <a:t>最初のダメージ発生で再生するパターン。</a:t>
            </a:r>
            <a:endParaRPr kumimoji="1" lang="en-US" altLang="ja-JP" sz="1000">
              <a:latin typeface="+mn-ea"/>
            </a:endParaRPr>
          </a:p>
          <a:p>
            <a:r>
              <a:rPr kumimoji="1" lang="ja-JP" altLang="en-US" sz="1000">
                <a:latin typeface="+mn-ea"/>
              </a:rPr>
              <a:t>例）</a:t>
            </a:r>
            <a:endParaRPr kumimoji="1" lang="en-US" altLang="ja-JP" sz="1000">
              <a:latin typeface="+mn-ea"/>
            </a:endParaRPr>
          </a:p>
          <a:p>
            <a:r>
              <a:rPr kumimoji="1" lang="ja-JP" altLang="en-US" sz="1000">
                <a:latin typeface="+mn-ea"/>
              </a:rPr>
              <a:t>炎攻撃で、最初のダメージ発生のときに再生し、その後、部隊をなめるように</a:t>
            </a:r>
            <a:endParaRPr kumimoji="1" lang="en-US" altLang="ja-JP" sz="1000">
              <a:latin typeface="+mn-ea"/>
            </a:endParaRPr>
          </a:p>
          <a:p>
            <a:r>
              <a:rPr kumimoji="1" lang="ja-JP" altLang="en-US" sz="1000">
                <a:latin typeface="+mn-ea"/>
              </a:rPr>
              <a:t>炎が走っていく。</a:t>
            </a:r>
            <a:endParaRPr kumimoji="1" lang="en-US" altLang="ja-JP" sz="1000">
              <a:latin typeface="+mn-ea"/>
            </a:endParaRPr>
          </a:p>
        </p:txBody>
      </p:sp>
      <p:sp>
        <p:nvSpPr>
          <p:cNvPr id="39" name="テキスト ボックス 38">
            <a:extLst>
              <a:ext uri="{FF2B5EF4-FFF2-40B4-BE49-F238E27FC236}">
                <a16:creationId xmlns:a16="http://schemas.microsoft.com/office/drawing/2014/main" id="{F7D3EBE4-6882-46B7-AEEA-27A7D8CBBC4B}"/>
              </a:ext>
            </a:extLst>
          </p:cNvPr>
          <p:cNvSpPr txBox="1"/>
          <p:nvPr/>
        </p:nvSpPr>
        <p:spPr>
          <a:xfrm>
            <a:off x="749941" y="3377643"/>
            <a:ext cx="1467068" cy="246221"/>
          </a:xfrm>
          <a:prstGeom prst="rect">
            <a:avLst/>
          </a:prstGeom>
          <a:noFill/>
        </p:spPr>
        <p:txBody>
          <a:bodyPr wrap="none" rtlCol="0">
            <a:spAutoFit/>
          </a:bodyPr>
          <a:lstStyle/>
          <a:p>
            <a:r>
              <a:rPr kumimoji="1" lang="ja-JP" altLang="en-US" sz="1000" b="1">
                <a:latin typeface="+mn-ea"/>
              </a:rPr>
              <a:t>・エフェクトパターン</a:t>
            </a:r>
            <a:endParaRPr kumimoji="1" lang="en-US" altLang="ja-JP" sz="1000" b="1">
              <a:latin typeface="+mn-ea"/>
            </a:endParaRPr>
          </a:p>
        </p:txBody>
      </p:sp>
      <p:sp>
        <p:nvSpPr>
          <p:cNvPr id="41" name="テキスト ボックス 40">
            <a:extLst>
              <a:ext uri="{FF2B5EF4-FFF2-40B4-BE49-F238E27FC236}">
                <a16:creationId xmlns:a16="http://schemas.microsoft.com/office/drawing/2014/main" id="{41C03EE8-4597-4751-A87E-F18E0B343950}"/>
              </a:ext>
            </a:extLst>
          </p:cNvPr>
          <p:cNvSpPr txBox="1"/>
          <p:nvPr/>
        </p:nvSpPr>
        <p:spPr>
          <a:xfrm>
            <a:off x="959687" y="3631996"/>
            <a:ext cx="6083717" cy="400110"/>
          </a:xfrm>
          <a:prstGeom prst="rect">
            <a:avLst/>
          </a:prstGeom>
          <a:noFill/>
        </p:spPr>
        <p:txBody>
          <a:bodyPr wrap="none" rtlCol="0">
            <a:spAutoFit/>
          </a:bodyPr>
          <a:lstStyle/>
          <a:p>
            <a:r>
              <a:rPr kumimoji="1" lang="ja-JP" altLang="en-US" sz="1000">
                <a:latin typeface="+mn-ea"/>
              </a:rPr>
              <a:t>エフェクトは怪獣のすべての攻撃に独自のものを持つわけではなく、大きなカテゴリごとに用意する。</a:t>
            </a:r>
            <a:endParaRPr kumimoji="1" lang="en-US" altLang="ja-JP" sz="1000">
              <a:latin typeface="+mn-ea"/>
            </a:endParaRPr>
          </a:p>
          <a:p>
            <a:r>
              <a:rPr kumimoji="1" lang="ja-JP" altLang="en-US" sz="1000">
                <a:latin typeface="+mn-ea"/>
              </a:rPr>
              <a:t>怪獣の攻撃のパラメータとして指定する必要がある。</a:t>
            </a:r>
            <a:endParaRPr kumimoji="1" lang="en-US" altLang="ja-JP" sz="1000">
              <a:latin typeface="+mn-ea"/>
            </a:endParaRPr>
          </a:p>
        </p:txBody>
      </p:sp>
      <p:graphicFrame>
        <p:nvGraphicFramePr>
          <p:cNvPr id="2" name="表 2">
            <a:extLst>
              <a:ext uri="{FF2B5EF4-FFF2-40B4-BE49-F238E27FC236}">
                <a16:creationId xmlns:a16="http://schemas.microsoft.com/office/drawing/2014/main" id="{9D72E515-1CEE-4FA2-95A2-F32FFC842A47}"/>
              </a:ext>
            </a:extLst>
          </p:cNvPr>
          <p:cNvGraphicFramePr>
            <a:graphicFrameLocks noGrp="1"/>
          </p:cNvGraphicFramePr>
          <p:nvPr>
            <p:extLst>
              <p:ext uri="{D42A27DB-BD31-4B8C-83A1-F6EECF244321}">
                <p14:modId xmlns:p14="http://schemas.microsoft.com/office/powerpoint/2010/main" val="548647018"/>
              </p:ext>
            </p:extLst>
          </p:nvPr>
        </p:nvGraphicFramePr>
        <p:xfrm>
          <a:off x="990600" y="4082117"/>
          <a:ext cx="2132965" cy="1615440"/>
        </p:xfrm>
        <a:graphic>
          <a:graphicData uri="http://schemas.openxmlformats.org/drawingml/2006/table">
            <a:tbl>
              <a:tblPr firstRow="1" bandRow="1">
                <a:tableStyleId>{5C22544A-7EE6-4342-B048-85BDC9FD1C3A}</a:tableStyleId>
              </a:tblPr>
              <a:tblGrid>
                <a:gridCol w="427355">
                  <a:extLst>
                    <a:ext uri="{9D8B030D-6E8A-4147-A177-3AD203B41FA5}">
                      <a16:colId xmlns:a16="http://schemas.microsoft.com/office/drawing/2014/main" val="2636158338"/>
                    </a:ext>
                  </a:extLst>
                </a:gridCol>
                <a:gridCol w="852805">
                  <a:extLst>
                    <a:ext uri="{9D8B030D-6E8A-4147-A177-3AD203B41FA5}">
                      <a16:colId xmlns:a16="http://schemas.microsoft.com/office/drawing/2014/main" val="3710575127"/>
                    </a:ext>
                  </a:extLst>
                </a:gridCol>
                <a:gridCol w="852805">
                  <a:extLst>
                    <a:ext uri="{9D8B030D-6E8A-4147-A177-3AD203B41FA5}">
                      <a16:colId xmlns:a16="http://schemas.microsoft.com/office/drawing/2014/main" val="1292205047"/>
                    </a:ext>
                  </a:extLst>
                </a:gridCol>
              </a:tblGrid>
              <a:tr h="0">
                <a:tc>
                  <a:txBody>
                    <a:bodyPr/>
                    <a:lstStyle/>
                    <a:p>
                      <a:r>
                        <a:rPr kumimoji="1" lang="en-US" altLang="ja-JP" sz="1000"/>
                        <a:t>No.</a:t>
                      </a:r>
                      <a:endParaRPr kumimoji="1" lang="ja-JP" altLang="en-US" sz="1000"/>
                    </a:p>
                  </a:txBody>
                  <a:tcPr/>
                </a:tc>
                <a:tc>
                  <a:txBody>
                    <a:bodyPr/>
                    <a:lstStyle/>
                    <a:p>
                      <a:r>
                        <a:rPr kumimoji="1" lang="ja-JP" altLang="en-US" sz="1000"/>
                        <a:t>エフェクト</a:t>
                      </a:r>
                      <a:endParaRPr kumimoji="1" lang="en-US" altLang="ja-JP" sz="1000"/>
                    </a:p>
                    <a:p>
                      <a:r>
                        <a:rPr kumimoji="1" lang="ja-JP" altLang="en-US" sz="1000"/>
                        <a:t>タイプ</a:t>
                      </a:r>
                    </a:p>
                  </a:txBody>
                  <a:tcPr/>
                </a:tc>
                <a:tc>
                  <a:txBody>
                    <a:bodyPr/>
                    <a:lstStyle/>
                    <a:p>
                      <a:r>
                        <a:rPr kumimoji="1" lang="ja-JP" altLang="en-US" sz="1000"/>
                        <a:t>エフェクト</a:t>
                      </a:r>
                      <a:endParaRPr kumimoji="1" lang="en-US" altLang="ja-JP" sz="1000"/>
                    </a:p>
                    <a:p>
                      <a:r>
                        <a:rPr kumimoji="1" lang="ja-JP" altLang="en-US" sz="1000"/>
                        <a:t>パターン</a:t>
                      </a:r>
                    </a:p>
                  </a:txBody>
                  <a:tcPr/>
                </a:tc>
                <a:extLst>
                  <a:ext uri="{0D108BD9-81ED-4DB2-BD59-A6C34878D82A}">
                    <a16:rowId xmlns:a16="http://schemas.microsoft.com/office/drawing/2014/main" val="4010021087"/>
                  </a:ext>
                </a:extLst>
              </a:tr>
              <a:tr h="0">
                <a:tc>
                  <a:txBody>
                    <a:bodyPr/>
                    <a:lstStyle/>
                    <a:p>
                      <a:r>
                        <a:rPr kumimoji="1" lang="en-US" altLang="ja-JP" sz="1000"/>
                        <a:t>1-1</a:t>
                      </a:r>
                      <a:endParaRPr kumimoji="1" lang="ja-JP" altLang="en-US" sz="1000"/>
                    </a:p>
                  </a:txBody>
                  <a:tcPr/>
                </a:tc>
                <a:tc>
                  <a:txBody>
                    <a:bodyPr/>
                    <a:lstStyle/>
                    <a:p>
                      <a:r>
                        <a:rPr kumimoji="1" lang="ja-JP" altLang="en-US" sz="1000"/>
                        <a:t>都度再生</a:t>
                      </a:r>
                    </a:p>
                  </a:txBody>
                  <a:tcPr/>
                </a:tc>
                <a:tc>
                  <a:txBody>
                    <a:bodyPr/>
                    <a:lstStyle/>
                    <a:p>
                      <a:r>
                        <a:rPr kumimoji="1" lang="ja-JP" altLang="en-US" sz="1000"/>
                        <a:t>斬撃</a:t>
                      </a:r>
                    </a:p>
                  </a:txBody>
                  <a:tcPr/>
                </a:tc>
                <a:extLst>
                  <a:ext uri="{0D108BD9-81ED-4DB2-BD59-A6C34878D82A}">
                    <a16:rowId xmlns:a16="http://schemas.microsoft.com/office/drawing/2014/main" val="135337828"/>
                  </a:ext>
                </a:extLst>
              </a:tr>
              <a:tr h="0">
                <a:tc>
                  <a:txBody>
                    <a:bodyPr/>
                    <a:lstStyle/>
                    <a:p>
                      <a:r>
                        <a:rPr kumimoji="1" lang="en-US" altLang="ja-JP" sz="1000"/>
                        <a:t>1-2</a:t>
                      </a:r>
                      <a:endParaRPr kumimoji="1" lang="ja-JP" altLang="en-US" sz="1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都度再生</a:t>
                      </a:r>
                    </a:p>
                  </a:txBody>
                  <a:tcPr/>
                </a:tc>
                <a:tc>
                  <a:txBody>
                    <a:bodyPr/>
                    <a:lstStyle/>
                    <a:p>
                      <a:r>
                        <a:rPr kumimoji="1" lang="ja-JP" altLang="en-US" sz="1000"/>
                        <a:t>衝撃</a:t>
                      </a:r>
                    </a:p>
                  </a:txBody>
                  <a:tcPr/>
                </a:tc>
                <a:extLst>
                  <a:ext uri="{0D108BD9-81ED-4DB2-BD59-A6C34878D82A}">
                    <a16:rowId xmlns:a16="http://schemas.microsoft.com/office/drawing/2014/main" val="3428304630"/>
                  </a:ext>
                </a:extLst>
              </a:tr>
              <a:tr h="0">
                <a:tc>
                  <a:txBody>
                    <a:bodyPr/>
                    <a:lstStyle/>
                    <a:p>
                      <a:r>
                        <a:rPr kumimoji="1" lang="en-US" altLang="ja-JP" sz="1000"/>
                        <a:t>1-3</a:t>
                      </a:r>
                      <a:endParaRPr kumimoji="1" lang="ja-JP" altLang="en-US" sz="1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都度再生</a:t>
                      </a:r>
                    </a:p>
                  </a:txBody>
                  <a:tcPr/>
                </a:tc>
                <a:tc>
                  <a:txBody>
                    <a:bodyPr/>
                    <a:lstStyle/>
                    <a:p>
                      <a:r>
                        <a:rPr kumimoji="1" lang="ja-JP" altLang="en-US" sz="1000"/>
                        <a:t>爆発</a:t>
                      </a:r>
                    </a:p>
                  </a:txBody>
                  <a:tcPr/>
                </a:tc>
                <a:extLst>
                  <a:ext uri="{0D108BD9-81ED-4DB2-BD59-A6C34878D82A}">
                    <a16:rowId xmlns:a16="http://schemas.microsoft.com/office/drawing/2014/main" val="642812875"/>
                  </a:ext>
                </a:extLst>
              </a:tr>
              <a:tr h="0">
                <a:tc>
                  <a:txBody>
                    <a:bodyPr/>
                    <a:lstStyle/>
                    <a:p>
                      <a:r>
                        <a:rPr kumimoji="1" lang="en-US" altLang="ja-JP" sz="1000"/>
                        <a:t>2-1</a:t>
                      </a:r>
                      <a:endParaRPr kumimoji="1" lang="ja-JP" altLang="en-US" sz="1000"/>
                    </a:p>
                  </a:txBody>
                  <a:tcPr/>
                </a:tc>
                <a:tc>
                  <a:txBody>
                    <a:bodyPr/>
                    <a:lstStyle/>
                    <a:p>
                      <a:r>
                        <a:rPr kumimoji="1" lang="ja-JP" altLang="en-US" sz="1000"/>
                        <a:t>初期再生</a:t>
                      </a:r>
                    </a:p>
                  </a:txBody>
                  <a:tcPr/>
                </a:tc>
                <a:tc>
                  <a:txBody>
                    <a:bodyPr/>
                    <a:lstStyle/>
                    <a:p>
                      <a:r>
                        <a:rPr kumimoji="1" lang="ja-JP" altLang="en-US" sz="1000"/>
                        <a:t>炎</a:t>
                      </a:r>
                    </a:p>
                  </a:txBody>
                  <a:tcPr/>
                </a:tc>
                <a:extLst>
                  <a:ext uri="{0D108BD9-81ED-4DB2-BD59-A6C34878D82A}">
                    <a16:rowId xmlns:a16="http://schemas.microsoft.com/office/drawing/2014/main" val="1350783511"/>
                  </a:ext>
                </a:extLst>
              </a:tr>
              <a:tr h="0">
                <a:tc>
                  <a:txBody>
                    <a:bodyPr/>
                    <a:lstStyle/>
                    <a:p>
                      <a:r>
                        <a:rPr kumimoji="1" lang="en-US" altLang="ja-JP" sz="1000"/>
                        <a:t>2-2</a:t>
                      </a:r>
                      <a:endParaRPr kumimoji="1" lang="ja-JP" altLang="en-US" sz="1000"/>
                    </a:p>
                  </a:txBody>
                  <a:tcPr/>
                </a:tc>
                <a:tc>
                  <a:txBody>
                    <a:bodyPr/>
                    <a:lstStyle/>
                    <a:p>
                      <a:r>
                        <a:rPr kumimoji="1" lang="ja-JP" altLang="en-US" sz="1000"/>
                        <a:t>初期再生</a:t>
                      </a:r>
                    </a:p>
                  </a:txBody>
                  <a:tcPr/>
                </a:tc>
                <a:tc>
                  <a:txBody>
                    <a:bodyPr/>
                    <a:lstStyle/>
                    <a:p>
                      <a:r>
                        <a:rPr kumimoji="1" lang="ja-JP" altLang="en-US" sz="1000"/>
                        <a:t>レーザー</a:t>
                      </a:r>
                    </a:p>
                  </a:txBody>
                  <a:tcPr/>
                </a:tc>
                <a:extLst>
                  <a:ext uri="{0D108BD9-81ED-4DB2-BD59-A6C34878D82A}">
                    <a16:rowId xmlns:a16="http://schemas.microsoft.com/office/drawing/2014/main" val="938435706"/>
                  </a:ext>
                </a:extLst>
              </a:tr>
            </a:tbl>
          </a:graphicData>
        </a:graphic>
      </p:graphicFrame>
      <p:sp>
        <p:nvSpPr>
          <p:cNvPr id="42" name="テキスト ボックス 41">
            <a:extLst>
              <a:ext uri="{FF2B5EF4-FFF2-40B4-BE49-F238E27FC236}">
                <a16:creationId xmlns:a16="http://schemas.microsoft.com/office/drawing/2014/main" id="{E973856A-DC0A-4576-AB81-6C67F490A2B3}"/>
              </a:ext>
            </a:extLst>
          </p:cNvPr>
          <p:cNvSpPr txBox="1"/>
          <p:nvPr/>
        </p:nvSpPr>
        <p:spPr>
          <a:xfrm>
            <a:off x="959686" y="5747568"/>
            <a:ext cx="2492990" cy="246221"/>
          </a:xfrm>
          <a:prstGeom prst="rect">
            <a:avLst/>
          </a:prstGeom>
          <a:noFill/>
        </p:spPr>
        <p:txBody>
          <a:bodyPr wrap="none" rtlCol="0">
            <a:spAutoFit/>
          </a:bodyPr>
          <a:lstStyle/>
          <a:p>
            <a:r>
              <a:rPr kumimoji="1" lang="en-US" altLang="ja-JP" sz="1000">
                <a:latin typeface="+mn-ea"/>
              </a:rPr>
              <a:t>※</a:t>
            </a:r>
            <a:r>
              <a:rPr kumimoji="1" lang="ja-JP" altLang="en-US" sz="1000">
                <a:latin typeface="+mn-ea"/>
              </a:rPr>
              <a:t>エフェクトについては増加する想定。</a:t>
            </a:r>
            <a:endParaRPr kumimoji="1" lang="en-US" altLang="ja-JP" sz="1000">
              <a:latin typeface="+mn-ea"/>
            </a:endParaRPr>
          </a:p>
        </p:txBody>
      </p:sp>
    </p:spTree>
    <p:extLst>
      <p:ext uri="{BB962C8B-B14F-4D97-AF65-F5344CB8AC3E}">
        <p14:creationId xmlns:p14="http://schemas.microsoft.com/office/powerpoint/2010/main" val="84906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ED45E806-9AEF-43B4-8D80-59BFB0327B47}"/>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799060CF-AD1F-4F06-9ECF-5CB1F498884F}"/>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6" name="テキスト ボックス 5">
            <a:extLst>
              <a:ext uri="{FF2B5EF4-FFF2-40B4-BE49-F238E27FC236}">
                <a16:creationId xmlns:a16="http://schemas.microsoft.com/office/drawing/2014/main" id="{FDA23FEC-B5FD-4A62-BA3B-7443452F925D}"/>
              </a:ext>
            </a:extLst>
          </p:cNvPr>
          <p:cNvSpPr txBox="1"/>
          <p:nvPr/>
        </p:nvSpPr>
        <p:spPr>
          <a:xfrm>
            <a:off x="415419" y="538799"/>
            <a:ext cx="3775393" cy="307777"/>
          </a:xfrm>
          <a:prstGeom prst="rect">
            <a:avLst/>
          </a:prstGeom>
          <a:noFill/>
        </p:spPr>
        <p:txBody>
          <a:bodyPr wrap="none" rtlCol="0">
            <a:spAutoFit/>
          </a:bodyPr>
          <a:lstStyle/>
          <a:p>
            <a:r>
              <a:rPr kumimoji="1" lang="ja-JP" altLang="en-US" sz="1400" b="1"/>
              <a:t>●ＴＲスキル・支援兵器等による回復・バフ</a:t>
            </a:r>
            <a:endParaRPr kumimoji="1" lang="ja-JP" altLang="en-US" sz="1400" b="1" dirty="0"/>
          </a:p>
        </p:txBody>
      </p:sp>
      <p:sp>
        <p:nvSpPr>
          <p:cNvPr id="7" name="テキスト ボックス 6">
            <a:extLst>
              <a:ext uri="{FF2B5EF4-FFF2-40B4-BE49-F238E27FC236}">
                <a16:creationId xmlns:a16="http://schemas.microsoft.com/office/drawing/2014/main" id="{005C0CB2-B394-49A0-90DB-B27858069490}"/>
              </a:ext>
            </a:extLst>
          </p:cNvPr>
          <p:cNvSpPr txBox="1"/>
          <p:nvPr/>
        </p:nvSpPr>
        <p:spPr>
          <a:xfrm>
            <a:off x="591845" y="846576"/>
            <a:ext cx="5827236" cy="246221"/>
          </a:xfrm>
          <a:prstGeom prst="rect">
            <a:avLst/>
          </a:prstGeom>
          <a:noFill/>
        </p:spPr>
        <p:txBody>
          <a:bodyPr wrap="none" rtlCol="0">
            <a:spAutoFit/>
          </a:bodyPr>
          <a:lstStyle/>
          <a:p>
            <a:r>
              <a:rPr kumimoji="1" lang="ja-JP" altLang="en-US" sz="1000">
                <a:latin typeface="+mn-ea"/>
              </a:rPr>
              <a:t>ＴＲカードや支援兵器などのカットシーンでの回復やバフが行われた際のカメラ遷移は以下の徹。</a:t>
            </a:r>
            <a:endParaRPr kumimoji="1" lang="en-US" altLang="ja-JP" sz="1000" dirty="0">
              <a:latin typeface="+mn-ea"/>
            </a:endParaRPr>
          </a:p>
        </p:txBody>
      </p:sp>
      <p:sp>
        <p:nvSpPr>
          <p:cNvPr id="8" name="正方形/長方形 7">
            <a:extLst>
              <a:ext uri="{FF2B5EF4-FFF2-40B4-BE49-F238E27FC236}">
                <a16:creationId xmlns:a16="http://schemas.microsoft.com/office/drawing/2014/main" id="{7E9605F3-9D48-48AF-B5E4-445AD85C2A6B}"/>
              </a:ext>
            </a:extLst>
          </p:cNvPr>
          <p:cNvSpPr/>
          <p:nvPr/>
        </p:nvSpPr>
        <p:spPr>
          <a:xfrm>
            <a:off x="591845" y="1325841"/>
            <a:ext cx="1504877"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a:solidFill>
                  <a:schemeClr val="bg1"/>
                </a:solidFill>
              </a:rPr>
              <a:t>ＴＲ・支援兵器</a:t>
            </a:r>
            <a:endParaRPr kumimoji="1" lang="en-US" altLang="ja-JP" sz="1000">
              <a:solidFill>
                <a:schemeClr val="bg1"/>
              </a:solidFill>
            </a:endParaRPr>
          </a:p>
          <a:p>
            <a:pPr algn="ctr"/>
            <a:r>
              <a:rPr kumimoji="1" lang="ja-JP" altLang="en-US" sz="1000">
                <a:solidFill>
                  <a:schemeClr val="bg1"/>
                </a:solidFill>
              </a:rPr>
              <a:t>カットシーン</a:t>
            </a:r>
          </a:p>
        </p:txBody>
      </p:sp>
      <p:sp>
        <p:nvSpPr>
          <p:cNvPr id="9" name="正方形/長方形 8">
            <a:extLst>
              <a:ext uri="{FF2B5EF4-FFF2-40B4-BE49-F238E27FC236}">
                <a16:creationId xmlns:a16="http://schemas.microsoft.com/office/drawing/2014/main" id="{12538F9D-85FD-426B-BDE3-6F348C3134D7}"/>
              </a:ext>
            </a:extLst>
          </p:cNvPr>
          <p:cNvSpPr/>
          <p:nvPr/>
        </p:nvSpPr>
        <p:spPr>
          <a:xfrm>
            <a:off x="591845" y="2062036"/>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基本カメラに</a:t>
            </a:r>
            <a:endParaRPr kumimoji="1" lang="en-US" altLang="ja-JP" sz="1000">
              <a:solidFill>
                <a:schemeClr val="bg1"/>
              </a:solidFill>
            </a:endParaRPr>
          </a:p>
          <a:p>
            <a:pPr algn="ctr"/>
            <a:r>
              <a:rPr kumimoji="1" lang="ja-JP" altLang="en-US" sz="1000">
                <a:solidFill>
                  <a:schemeClr val="bg1"/>
                </a:solidFill>
              </a:rPr>
              <a:t>変更</a:t>
            </a:r>
            <a:endParaRPr kumimoji="1" lang="en-US" altLang="ja-JP" sz="1000">
              <a:solidFill>
                <a:schemeClr val="bg1"/>
              </a:solidFill>
            </a:endParaRPr>
          </a:p>
        </p:txBody>
      </p:sp>
      <p:sp>
        <p:nvSpPr>
          <p:cNvPr id="13" name="テキスト ボックス 12">
            <a:extLst>
              <a:ext uri="{FF2B5EF4-FFF2-40B4-BE49-F238E27FC236}">
                <a16:creationId xmlns:a16="http://schemas.microsoft.com/office/drawing/2014/main" id="{EA8FCB16-9A66-4BFC-8532-3AE677009B81}"/>
              </a:ext>
            </a:extLst>
          </p:cNvPr>
          <p:cNvSpPr txBox="1"/>
          <p:nvPr/>
        </p:nvSpPr>
        <p:spPr>
          <a:xfrm>
            <a:off x="17674" y="108237"/>
            <a:ext cx="1800493" cy="307777"/>
          </a:xfrm>
          <a:prstGeom prst="rect">
            <a:avLst/>
          </a:prstGeom>
          <a:noFill/>
        </p:spPr>
        <p:txBody>
          <a:bodyPr wrap="none" rtlCol="0">
            <a:spAutoFit/>
          </a:bodyPr>
          <a:lstStyle/>
          <a:p>
            <a:r>
              <a:rPr kumimoji="1" lang="ja-JP" altLang="en-US" sz="1400" b="1">
                <a:latin typeface="+mn-ea"/>
              </a:rPr>
              <a:t>■バトルカメラ仕様</a:t>
            </a:r>
            <a:endParaRPr kumimoji="1" lang="ja-JP" altLang="en-US" sz="1400" b="1" dirty="0">
              <a:latin typeface="+mn-ea"/>
            </a:endParaRPr>
          </a:p>
        </p:txBody>
      </p:sp>
      <p:sp>
        <p:nvSpPr>
          <p:cNvPr id="23" name="正方形/長方形 22">
            <a:extLst>
              <a:ext uri="{FF2B5EF4-FFF2-40B4-BE49-F238E27FC236}">
                <a16:creationId xmlns:a16="http://schemas.microsoft.com/office/drawing/2014/main" id="{78F97A17-0B9B-457D-98B8-0D3F5FE58FFA}"/>
              </a:ext>
            </a:extLst>
          </p:cNvPr>
          <p:cNvSpPr/>
          <p:nvPr/>
        </p:nvSpPr>
        <p:spPr>
          <a:xfrm>
            <a:off x="591845" y="2853063"/>
            <a:ext cx="1504876" cy="3896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回復モーション・</a:t>
            </a:r>
            <a:endParaRPr kumimoji="1" lang="en-US" altLang="ja-JP" sz="1000">
              <a:solidFill>
                <a:schemeClr val="bg1"/>
              </a:solidFill>
            </a:endParaRPr>
          </a:p>
          <a:p>
            <a:pPr algn="ctr"/>
            <a:r>
              <a:rPr kumimoji="1" lang="ja-JP" altLang="en-US" sz="1000">
                <a:solidFill>
                  <a:schemeClr val="bg1"/>
                </a:solidFill>
              </a:rPr>
              <a:t>エフェクト</a:t>
            </a:r>
          </a:p>
        </p:txBody>
      </p:sp>
      <p:cxnSp>
        <p:nvCxnSpPr>
          <p:cNvPr id="33" name="直線矢印コネクタ 32">
            <a:extLst>
              <a:ext uri="{FF2B5EF4-FFF2-40B4-BE49-F238E27FC236}">
                <a16:creationId xmlns:a16="http://schemas.microsoft.com/office/drawing/2014/main" id="{10A802CA-1793-4A57-BB9A-3D01E2556312}"/>
              </a:ext>
            </a:extLst>
          </p:cNvPr>
          <p:cNvCxnSpPr>
            <a:cxnSpLocks/>
            <a:stCxn id="9" idx="2"/>
            <a:endCxn id="23" idx="0"/>
          </p:cNvCxnSpPr>
          <p:nvPr/>
        </p:nvCxnSpPr>
        <p:spPr>
          <a:xfrm>
            <a:off x="1344283" y="2462146"/>
            <a:ext cx="0" cy="390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正方形/長方形 35">
            <a:extLst>
              <a:ext uri="{FF2B5EF4-FFF2-40B4-BE49-F238E27FC236}">
                <a16:creationId xmlns:a16="http://schemas.microsoft.com/office/drawing/2014/main" id="{1587DC4B-6E27-4A16-AD12-6E3CFA74302D}"/>
              </a:ext>
            </a:extLst>
          </p:cNvPr>
          <p:cNvSpPr/>
          <p:nvPr/>
        </p:nvSpPr>
        <p:spPr>
          <a:xfrm>
            <a:off x="591845" y="3633642"/>
            <a:ext cx="1504876"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a:solidFill>
                  <a:schemeClr val="bg1"/>
                </a:solidFill>
              </a:rPr>
              <a:t>バフエフェクト</a:t>
            </a:r>
          </a:p>
        </p:txBody>
      </p:sp>
      <p:cxnSp>
        <p:nvCxnSpPr>
          <p:cNvPr id="37" name="直線矢印コネクタ 36">
            <a:extLst>
              <a:ext uri="{FF2B5EF4-FFF2-40B4-BE49-F238E27FC236}">
                <a16:creationId xmlns:a16="http://schemas.microsoft.com/office/drawing/2014/main" id="{74C3C67C-2D2A-4B00-9BBF-E9E7ECCCEF17}"/>
              </a:ext>
            </a:extLst>
          </p:cNvPr>
          <p:cNvCxnSpPr>
            <a:cxnSpLocks/>
            <a:stCxn id="23" idx="2"/>
            <a:endCxn id="36" idx="0"/>
          </p:cNvCxnSpPr>
          <p:nvPr/>
        </p:nvCxnSpPr>
        <p:spPr>
          <a:xfrm>
            <a:off x="1344283" y="3242725"/>
            <a:ext cx="0" cy="390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直線矢印コネクタ 46">
            <a:extLst>
              <a:ext uri="{FF2B5EF4-FFF2-40B4-BE49-F238E27FC236}">
                <a16:creationId xmlns:a16="http://schemas.microsoft.com/office/drawing/2014/main" id="{6CBB5EB8-1F53-4E53-AA4A-EDDBC431A3CD}"/>
              </a:ext>
            </a:extLst>
          </p:cNvPr>
          <p:cNvCxnSpPr>
            <a:cxnSpLocks/>
            <a:endCxn id="9" idx="0"/>
          </p:cNvCxnSpPr>
          <p:nvPr/>
        </p:nvCxnSpPr>
        <p:spPr>
          <a:xfrm>
            <a:off x="1344282" y="1716373"/>
            <a:ext cx="1" cy="345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テキスト ボックス 33">
            <a:extLst>
              <a:ext uri="{FF2B5EF4-FFF2-40B4-BE49-F238E27FC236}">
                <a16:creationId xmlns:a16="http://schemas.microsoft.com/office/drawing/2014/main" id="{C864E371-F66A-4CA1-983F-DF2F34213F20}"/>
              </a:ext>
            </a:extLst>
          </p:cNvPr>
          <p:cNvSpPr txBox="1"/>
          <p:nvPr/>
        </p:nvSpPr>
        <p:spPr>
          <a:xfrm>
            <a:off x="2340079" y="1243619"/>
            <a:ext cx="2185214" cy="276999"/>
          </a:xfrm>
          <a:prstGeom prst="rect">
            <a:avLst/>
          </a:prstGeom>
          <a:noFill/>
        </p:spPr>
        <p:txBody>
          <a:bodyPr wrap="none" rtlCol="0">
            <a:spAutoFit/>
          </a:bodyPr>
          <a:lstStyle/>
          <a:p>
            <a:r>
              <a:rPr kumimoji="1" lang="ja-JP" altLang="en-US" sz="1200" b="1"/>
              <a:t>○回復と状態異常からの復帰</a:t>
            </a:r>
            <a:endParaRPr kumimoji="1" lang="en-US" altLang="ja-JP" sz="1200" b="1"/>
          </a:p>
        </p:txBody>
      </p:sp>
      <p:sp>
        <p:nvSpPr>
          <p:cNvPr id="35" name="テキスト ボックス 34">
            <a:extLst>
              <a:ext uri="{FF2B5EF4-FFF2-40B4-BE49-F238E27FC236}">
                <a16:creationId xmlns:a16="http://schemas.microsoft.com/office/drawing/2014/main" id="{F132FCEE-5073-4FDB-9ED7-6343EE7814BE}"/>
              </a:ext>
            </a:extLst>
          </p:cNvPr>
          <p:cNvSpPr txBox="1"/>
          <p:nvPr/>
        </p:nvSpPr>
        <p:spPr>
          <a:xfrm>
            <a:off x="2493903" y="1525896"/>
            <a:ext cx="4801314" cy="1015663"/>
          </a:xfrm>
          <a:prstGeom prst="rect">
            <a:avLst/>
          </a:prstGeom>
          <a:noFill/>
        </p:spPr>
        <p:txBody>
          <a:bodyPr wrap="none" rtlCol="0">
            <a:spAutoFit/>
          </a:bodyPr>
          <a:lstStyle/>
          <a:p>
            <a:r>
              <a:rPr kumimoji="1" lang="ja-JP" altLang="en-US" sz="1000">
                <a:latin typeface="+mn-ea"/>
              </a:rPr>
              <a:t>純粋な回復のみの場合、左図の「回復モーション・エフェクト」で回復を行う。</a:t>
            </a:r>
            <a:endParaRPr kumimoji="1" lang="en-US" altLang="ja-JP" sz="1000">
              <a:latin typeface="+mn-ea"/>
            </a:endParaRPr>
          </a:p>
          <a:p>
            <a:r>
              <a:rPr kumimoji="1" lang="ja-JP" altLang="en-US" sz="1000">
                <a:latin typeface="+mn-ea"/>
              </a:rPr>
              <a:t>（回復モーションはバフモーションと同一）</a:t>
            </a:r>
            <a:endParaRPr kumimoji="1" lang="en-US" altLang="ja-JP" sz="1000">
              <a:latin typeface="+mn-ea"/>
            </a:endParaRPr>
          </a:p>
          <a:p>
            <a:endParaRPr kumimoji="1" lang="en-US" altLang="ja-JP" sz="1000">
              <a:latin typeface="+mn-ea"/>
            </a:endParaRPr>
          </a:p>
          <a:p>
            <a:r>
              <a:rPr kumimoji="1" lang="ja-JP" altLang="en-US" sz="1000">
                <a:latin typeface="+mn-ea"/>
              </a:rPr>
              <a:t>状態回復の効果があった場合も、この同タイミングで行う。</a:t>
            </a:r>
            <a:endParaRPr kumimoji="1" lang="en-US" altLang="ja-JP" sz="1000">
              <a:latin typeface="+mn-ea"/>
            </a:endParaRPr>
          </a:p>
          <a:p>
            <a:r>
              <a:rPr kumimoji="1" lang="ja-JP" altLang="en-US" sz="1000">
                <a:latin typeface="+mn-ea"/>
              </a:rPr>
              <a:t>回復と状態回復が同時にあった場合、エフェクトは両方のものを再生しつつ、</a:t>
            </a:r>
            <a:endParaRPr kumimoji="1" lang="en-US" altLang="ja-JP" sz="1000">
              <a:latin typeface="+mn-ea"/>
            </a:endParaRPr>
          </a:p>
          <a:p>
            <a:r>
              <a:rPr kumimoji="1" lang="ja-JP" altLang="en-US" sz="1000">
                <a:latin typeface="+mn-ea"/>
              </a:rPr>
              <a:t>モーションは回復モーションを取るようにする。</a:t>
            </a:r>
            <a:endParaRPr kumimoji="1" lang="en-US" altLang="ja-JP" sz="1000">
              <a:latin typeface="+mn-ea"/>
            </a:endParaRPr>
          </a:p>
        </p:txBody>
      </p:sp>
      <p:sp>
        <p:nvSpPr>
          <p:cNvPr id="38" name="吹き出し: 角を丸めた四角形 37">
            <a:extLst>
              <a:ext uri="{FF2B5EF4-FFF2-40B4-BE49-F238E27FC236}">
                <a16:creationId xmlns:a16="http://schemas.microsoft.com/office/drawing/2014/main" id="{67DBB8E0-1A1F-4BB1-945F-3E0972B85388}"/>
              </a:ext>
            </a:extLst>
          </p:cNvPr>
          <p:cNvSpPr/>
          <p:nvPr/>
        </p:nvSpPr>
        <p:spPr>
          <a:xfrm>
            <a:off x="6505499" y="786518"/>
            <a:ext cx="2223082" cy="612557"/>
          </a:xfrm>
          <a:prstGeom prst="wedgeRoundRectCallout">
            <a:avLst>
              <a:gd name="adj1" fmla="val -45809"/>
              <a:gd name="adj2" fmla="val 76194"/>
              <a:gd name="adj3"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b="1">
                <a:solidFill>
                  <a:schemeClr val="tx1"/>
                </a:solidFill>
              </a:rPr>
              <a:t>メモ</a:t>
            </a:r>
            <a:endParaRPr kumimoji="1" lang="en-US" altLang="ja-JP" sz="1000" b="1">
              <a:solidFill>
                <a:schemeClr val="tx1"/>
              </a:solidFill>
            </a:endParaRPr>
          </a:p>
          <a:p>
            <a:r>
              <a:rPr kumimoji="1" lang="ja-JP" altLang="en-US" sz="1000">
                <a:solidFill>
                  <a:schemeClr val="tx1"/>
                </a:solidFill>
              </a:rPr>
              <a:t>回復モーションはくどくなる可能性もあり、不要か？意見求む。</a:t>
            </a:r>
          </a:p>
        </p:txBody>
      </p:sp>
      <p:sp>
        <p:nvSpPr>
          <p:cNvPr id="17" name="テキスト ボックス 16">
            <a:extLst>
              <a:ext uri="{FF2B5EF4-FFF2-40B4-BE49-F238E27FC236}">
                <a16:creationId xmlns:a16="http://schemas.microsoft.com/office/drawing/2014/main" id="{68458D4D-DFE3-48E8-89AF-9104B801EF5D}"/>
              </a:ext>
            </a:extLst>
          </p:cNvPr>
          <p:cNvSpPr txBox="1"/>
          <p:nvPr/>
        </p:nvSpPr>
        <p:spPr>
          <a:xfrm>
            <a:off x="2340079" y="2697659"/>
            <a:ext cx="3326552" cy="276999"/>
          </a:xfrm>
          <a:prstGeom prst="rect">
            <a:avLst/>
          </a:prstGeom>
          <a:noFill/>
        </p:spPr>
        <p:txBody>
          <a:bodyPr wrap="none" rtlCol="0">
            <a:spAutoFit/>
          </a:bodyPr>
          <a:lstStyle/>
          <a:p>
            <a:r>
              <a:rPr kumimoji="1" lang="ja-JP" altLang="en-US" sz="1200" b="1"/>
              <a:t>○エフェクトの表示について</a:t>
            </a:r>
            <a:r>
              <a:rPr kumimoji="1" lang="ja-JP" altLang="en-US" sz="1050" b="1">
                <a:solidFill>
                  <a:srgbClr val="FF0000"/>
                </a:solidFill>
              </a:rPr>
              <a:t>（</a:t>
            </a:r>
            <a:r>
              <a:rPr kumimoji="1" lang="en-US" altLang="ja-JP" sz="1050" b="1">
                <a:solidFill>
                  <a:srgbClr val="FF0000"/>
                </a:solidFill>
              </a:rPr>
              <a:t>20200206</a:t>
            </a:r>
            <a:r>
              <a:rPr kumimoji="1" lang="ja-JP" altLang="en-US" sz="1050" b="1">
                <a:solidFill>
                  <a:srgbClr val="FF0000"/>
                </a:solidFill>
              </a:rPr>
              <a:t>修正）</a:t>
            </a:r>
            <a:endParaRPr kumimoji="1" lang="en-US" altLang="ja-JP" sz="1200" b="1">
              <a:solidFill>
                <a:srgbClr val="FF0000"/>
              </a:solidFill>
            </a:endParaRPr>
          </a:p>
        </p:txBody>
      </p:sp>
      <p:sp>
        <p:nvSpPr>
          <p:cNvPr id="18" name="テキスト ボックス 17">
            <a:extLst>
              <a:ext uri="{FF2B5EF4-FFF2-40B4-BE49-F238E27FC236}">
                <a16:creationId xmlns:a16="http://schemas.microsoft.com/office/drawing/2014/main" id="{9D74B88F-A24A-457C-A867-B4DB1F97167C}"/>
              </a:ext>
            </a:extLst>
          </p:cNvPr>
          <p:cNvSpPr txBox="1"/>
          <p:nvPr/>
        </p:nvSpPr>
        <p:spPr>
          <a:xfrm>
            <a:off x="2493903" y="2979936"/>
            <a:ext cx="5827236" cy="1938992"/>
          </a:xfrm>
          <a:prstGeom prst="rect">
            <a:avLst/>
          </a:prstGeom>
          <a:noFill/>
        </p:spPr>
        <p:txBody>
          <a:bodyPr wrap="none" rtlCol="0">
            <a:spAutoFit/>
          </a:bodyPr>
          <a:lstStyle/>
          <a:p>
            <a:r>
              <a:rPr kumimoji="1" lang="ja-JP" altLang="en-US" sz="1000">
                <a:latin typeface="+mn-ea"/>
              </a:rPr>
              <a:t>回復エフェクトについては、表示のタイミングとしては</a:t>
            </a:r>
            <a:r>
              <a:rPr kumimoji="1" lang="en-US" altLang="ja-JP" sz="1000">
                <a:latin typeface="+mn-ea"/>
              </a:rPr>
              <a:t>3</a:t>
            </a:r>
            <a:r>
              <a:rPr kumimoji="1" lang="ja-JP" altLang="en-US" sz="1000">
                <a:latin typeface="+mn-ea"/>
              </a:rPr>
              <a:t>パターンある。</a:t>
            </a:r>
            <a:endParaRPr kumimoji="1" lang="en-US" altLang="ja-JP" sz="1000">
              <a:latin typeface="+mn-ea"/>
            </a:endParaRPr>
          </a:p>
          <a:p>
            <a:endParaRPr kumimoji="1" lang="en-US" altLang="ja-JP" sz="1000">
              <a:latin typeface="+mn-ea"/>
            </a:endParaRPr>
          </a:p>
          <a:p>
            <a:r>
              <a:rPr kumimoji="1" lang="en-US" altLang="ja-JP" sz="1000">
                <a:latin typeface="+mn-ea"/>
              </a:rPr>
              <a:t>1</a:t>
            </a:r>
            <a:r>
              <a:rPr kumimoji="1" lang="ja-JP" altLang="en-US" sz="1000">
                <a:latin typeface="+mn-ea"/>
              </a:rPr>
              <a:t>．即時</a:t>
            </a:r>
            <a:r>
              <a:rPr kumimoji="1" lang="en-US" altLang="ja-JP" sz="1000">
                <a:latin typeface="+mn-ea"/>
              </a:rPr>
              <a:t>HP</a:t>
            </a:r>
            <a:r>
              <a:rPr kumimoji="1" lang="ja-JP" altLang="en-US" sz="1000">
                <a:latin typeface="+mn-ea"/>
              </a:rPr>
              <a:t>回復　→　効果発生時１回</a:t>
            </a:r>
            <a:endParaRPr kumimoji="1" lang="en-US" altLang="ja-JP" sz="1000">
              <a:latin typeface="+mn-ea"/>
            </a:endParaRPr>
          </a:p>
          <a:p>
            <a:r>
              <a:rPr kumimoji="1" lang="en-US" altLang="ja-JP" sz="1000">
                <a:latin typeface="+mn-ea"/>
              </a:rPr>
              <a:t>2</a:t>
            </a:r>
            <a:r>
              <a:rPr kumimoji="1" lang="ja-JP" altLang="en-US" sz="1000">
                <a:latin typeface="+mn-ea"/>
              </a:rPr>
              <a:t>．リジェネ　→　回復発生毎に１回</a:t>
            </a:r>
            <a:endParaRPr kumimoji="1" lang="en-US" altLang="ja-JP" sz="1000">
              <a:latin typeface="+mn-ea"/>
            </a:endParaRPr>
          </a:p>
          <a:p>
            <a:r>
              <a:rPr kumimoji="1" lang="en-US" altLang="ja-JP" sz="1000">
                <a:latin typeface="+mn-ea"/>
              </a:rPr>
              <a:t>3</a:t>
            </a:r>
            <a:r>
              <a:rPr kumimoji="1" lang="ja-JP" altLang="en-US" sz="1000">
                <a:latin typeface="+mn-ea"/>
              </a:rPr>
              <a:t>．効果解除　→　効果発生時に</a:t>
            </a:r>
            <a:r>
              <a:rPr kumimoji="1" lang="en-US" altLang="ja-JP" sz="1000">
                <a:latin typeface="+mn-ea"/>
              </a:rPr>
              <a:t>1</a:t>
            </a:r>
            <a:r>
              <a:rPr kumimoji="1" lang="ja-JP" altLang="en-US" sz="1000">
                <a:latin typeface="+mn-ea"/>
              </a:rPr>
              <a:t>回</a:t>
            </a:r>
            <a:endParaRPr kumimoji="1" lang="en-US" altLang="ja-JP" sz="1000">
              <a:latin typeface="+mn-ea"/>
            </a:endParaRPr>
          </a:p>
          <a:p>
            <a:endParaRPr kumimoji="1" lang="en-US" altLang="ja-JP" sz="1000">
              <a:latin typeface="+mn-ea"/>
            </a:endParaRPr>
          </a:p>
          <a:p>
            <a:r>
              <a:rPr kumimoji="1" lang="ja-JP" altLang="en-US" sz="1000">
                <a:latin typeface="+mn-ea"/>
              </a:rPr>
              <a:t>バフ、デバフについてはも、効果発生時に</a:t>
            </a:r>
            <a:r>
              <a:rPr kumimoji="1" lang="en-US" altLang="ja-JP" sz="1000">
                <a:latin typeface="+mn-ea"/>
              </a:rPr>
              <a:t>1</a:t>
            </a:r>
            <a:r>
              <a:rPr kumimoji="1" lang="ja-JP" altLang="en-US" sz="1000">
                <a:latin typeface="+mn-ea"/>
              </a:rPr>
              <a:t>回表示する。</a:t>
            </a:r>
            <a:endParaRPr kumimoji="1" lang="en-US" altLang="ja-JP" sz="1000">
              <a:latin typeface="+mn-ea"/>
            </a:endParaRPr>
          </a:p>
          <a:p>
            <a:endParaRPr kumimoji="1" lang="en-US" altLang="ja-JP" sz="1000">
              <a:latin typeface="+mn-ea"/>
            </a:endParaRPr>
          </a:p>
          <a:p>
            <a:r>
              <a:rPr kumimoji="1" lang="ja-JP" altLang="en-US" sz="1000">
                <a:latin typeface="+mn-ea"/>
              </a:rPr>
              <a:t>無効化系についてはその効果発生時に再生　←エフェクトとしては</a:t>
            </a:r>
            <a:r>
              <a:rPr kumimoji="1" lang="ja-JP" altLang="en-US" sz="1000">
                <a:solidFill>
                  <a:srgbClr val="FF0000"/>
                </a:solidFill>
                <a:latin typeface="+mn-ea"/>
              </a:rPr>
              <a:t>新規</a:t>
            </a:r>
            <a:endParaRPr kumimoji="1" lang="en-US" altLang="ja-JP" sz="1000">
              <a:solidFill>
                <a:srgbClr val="FF0000"/>
              </a:solidFill>
              <a:latin typeface="+mn-ea"/>
            </a:endParaRPr>
          </a:p>
          <a:p>
            <a:endParaRPr kumimoji="1" lang="en-US" altLang="ja-JP" sz="1000">
              <a:latin typeface="+mn-ea"/>
            </a:endParaRPr>
          </a:p>
          <a:p>
            <a:r>
              <a:rPr kumimoji="1" lang="ja-JP" altLang="en-US" sz="1000">
                <a:latin typeface="+mn-ea"/>
              </a:rPr>
              <a:t>状態異常系については、ループのエフェクトとし、その効果が持続している間はループ再生する。</a:t>
            </a:r>
            <a:endParaRPr kumimoji="1" lang="en-US" altLang="ja-JP" sz="1000">
              <a:latin typeface="+mn-ea"/>
            </a:endParaRPr>
          </a:p>
          <a:p>
            <a:r>
              <a:rPr kumimoji="1" lang="ja-JP" altLang="en-US" sz="1000">
                <a:latin typeface="+mn-ea"/>
              </a:rPr>
              <a:t>また、状態異常が複数発生した場合は、１ループごとに違う効果を順次再生していく。</a:t>
            </a:r>
            <a:endParaRPr kumimoji="1" lang="en-US" altLang="ja-JP" sz="1000">
              <a:latin typeface="+mn-ea"/>
            </a:endParaRPr>
          </a:p>
        </p:txBody>
      </p:sp>
      <p:sp>
        <p:nvSpPr>
          <p:cNvPr id="19" name="テキスト ボックス 18">
            <a:extLst>
              <a:ext uri="{FF2B5EF4-FFF2-40B4-BE49-F238E27FC236}">
                <a16:creationId xmlns:a16="http://schemas.microsoft.com/office/drawing/2014/main" id="{8A42AF08-E9B5-44FE-B28C-AA2AE5B68AD5}"/>
              </a:ext>
            </a:extLst>
          </p:cNvPr>
          <p:cNvSpPr txBox="1"/>
          <p:nvPr/>
        </p:nvSpPr>
        <p:spPr>
          <a:xfrm>
            <a:off x="2340079" y="5055105"/>
            <a:ext cx="3172663" cy="276999"/>
          </a:xfrm>
          <a:prstGeom prst="rect">
            <a:avLst/>
          </a:prstGeom>
          <a:noFill/>
        </p:spPr>
        <p:txBody>
          <a:bodyPr wrap="none" rtlCol="0">
            <a:spAutoFit/>
          </a:bodyPr>
          <a:lstStyle/>
          <a:p>
            <a:r>
              <a:rPr kumimoji="1" lang="ja-JP" altLang="en-US" sz="1200" b="1"/>
              <a:t>○怪獣とキャラのについて</a:t>
            </a:r>
            <a:r>
              <a:rPr kumimoji="1" lang="ja-JP" altLang="en-US" sz="1050" b="1">
                <a:solidFill>
                  <a:srgbClr val="FF0000"/>
                </a:solidFill>
              </a:rPr>
              <a:t>（</a:t>
            </a:r>
            <a:r>
              <a:rPr kumimoji="1" lang="en-US" altLang="ja-JP" sz="1050" b="1">
                <a:solidFill>
                  <a:srgbClr val="FF0000"/>
                </a:solidFill>
              </a:rPr>
              <a:t>20200206</a:t>
            </a:r>
            <a:r>
              <a:rPr kumimoji="1" lang="ja-JP" altLang="en-US" sz="1050" b="1">
                <a:solidFill>
                  <a:srgbClr val="FF0000"/>
                </a:solidFill>
              </a:rPr>
              <a:t>修正）</a:t>
            </a:r>
            <a:endParaRPr kumimoji="1" lang="en-US" altLang="ja-JP" sz="1200" b="1">
              <a:solidFill>
                <a:srgbClr val="FF0000"/>
              </a:solidFill>
            </a:endParaRPr>
          </a:p>
        </p:txBody>
      </p:sp>
      <p:sp>
        <p:nvSpPr>
          <p:cNvPr id="20" name="テキスト ボックス 19">
            <a:extLst>
              <a:ext uri="{FF2B5EF4-FFF2-40B4-BE49-F238E27FC236}">
                <a16:creationId xmlns:a16="http://schemas.microsoft.com/office/drawing/2014/main" id="{F8FBA9D4-65E5-4318-B3CC-8E8CA5414ABE}"/>
              </a:ext>
            </a:extLst>
          </p:cNvPr>
          <p:cNvSpPr txBox="1"/>
          <p:nvPr/>
        </p:nvSpPr>
        <p:spPr>
          <a:xfrm>
            <a:off x="2493903" y="5337382"/>
            <a:ext cx="5186035" cy="246221"/>
          </a:xfrm>
          <a:prstGeom prst="rect">
            <a:avLst/>
          </a:prstGeom>
          <a:noFill/>
        </p:spPr>
        <p:txBody>
          <a:bodyPr wrap="none" rtlCol="0">
            <a:spAutoFit/>
          </a:bodyPr>
          <a:lstStyle/>
          <a:p>
            <a:r>
              <a:rPr kumimoji="1" lang="ja-JP" altLang="en-US" sz="1000">
                <a:latin typeface="+mn-ea"/>
              </a:rPr>
              <a:t>怪獣とキャラのエフェクトについては、拡大して使えるものであれば使いようにする。</a:t>
            </a:r>
            <a:endParaRPr kumimoji="1" lang="en-US" altLang="ja-JP" sz="1000">
              <a:latin typeface="+mn-ea"/>
            </a:endParaRPr>
          </a:p>
        </p:txBody>
      </p:sp>
    </p:spTree>
    <p:extLst>
      <p:ext uri="{BB962C8B-B14F-4D97-AF65-F5344CB8AC3E}">
        <p14:creationId xmlns:p14="http://schemas.microsoft.com/office/powerpoint/2010/main" val="4193239675"/>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4E6E7B4-6E88-459F-A620-AEFA31173898}">
  <ds:schemaRefs>
    <ds:schemaRef ds:uri="http://schemas.microsoft.com/sharepoint/v3/contenttype/forms"/>
  </ds:schemaRefs>
</ds:datastoreItem>
</file>

<file path=customXml/itemProps2.xml><?xml version="1.0" encoding="utf-8"?>
<ds:datastoreItem xmlns:ds="http://schemas.openxmlformats.org/officeDocument/2006/customXml" ds:itemID="{F23CDF40-6755-4352-A6D5-83BB238194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DA15132-54DB-4C1C-BC93-9074D9F84DA5}">
  <ds:schemaRefs>
    <ds:schemaRef ds:uri="http://purl.org/dc/terms/"/>
    <ds:schemaRef ds:uri="http://schemas.openxmlformats.org/package/2006/metadata/core-properties"/>
    <ds:schemaRef ds:uri="http://schemas.microsoft.com/office/2006/documentManagement/types"/>
    <ds:schemaRef ds:uri="0296febf-2773-4faf-ae76-6dee2362d0db"/>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4656</TotalTime>
  <Words>2063</Words>
  <Application>Microsoft Office PowerPoint</Application>
  <PresentationFormat>画面に合わせる (4:3)</PresentationFormat>
  <Paragraphs>314</Paragraphs>
  <Slides>10</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10</vt:i4>
      </vt:variant>
    </vt:vector>
  </HeadingPairs>
  <TitlesOfParts>
    <vt:vector size="16" baseType="lpstr">
      <vt:lpstr>Arial</vt:lpstr>
      <vt:lpstr>メイリオ</vt:lpstr>
      <vt:lpstr>游ゴシック</vt:lpstr>
      <vt:lpstr>Bahnschrift Condensed</vt:lpstr>
      <vt:lpstr>Century Gothic</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真吾 宮田</cp:lastModifiedBy>
  <cp:revision>234</cp:revision>
  <dcterms:created xsi:type="dcterms:W3CDTF">2019-06-27T02:30:15Z</dcterms:created>
  <dcterms:modified xsi:type="dcterms:W3CDTF">2020-02-06T09:28:18Z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